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3" r:id="rId2"/>
    <p:sldId id="297" r:id="rId3"/>
    <p:sldId id="300" r:id="rId4"/>
    <p:sldId id="301" r:id="rId5"/>
    <p:sldId id="298" r:id="rId6"/>
    <p:sldId id="277" r:id="rId7"/>
    <p:sldId id="279" r:id="rId8"/>
    <p:sldId id="280" r:id="rId9"/>
    <p:sldId id="302" r:id="rId10"/>
    <p:sldId id="281" r:id="rId11"/>
    <p:sldId id="287" r:id="rId12"/>
    <p:sldId id="289" r:id="rId13"/>
    <p:sldId id="292" r:id="rId14"/>
    <p:sldId id="274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8B7FC"/>
    <a:srgbClr val="2D57B5"/>
    <a:srgbClr val="7CC2FC"/>
    <a:srgbClr val="A000FF"/>
    <a:srgbClr val="FF9600"/>
    <a:srgbClr val="FF00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8" autoAdjust="0"/>
    <p:restoredTop sz="94660"/>
  </p:normalViewPr>
  <p:slideViewPr>
    <p:cSldViewPr>
      <p:cViewPr>
        <p:scale>
          <a:sx n="75" d="100"/>
          <a:sy n="75" d="100"/>
        </p:scale>
        <p:origin x="-3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268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E5E9A-AA98-4FA6-B28C-E46B77692E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9768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387BCE-1E23-44E8-805E-BA86BCD1C9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0980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7208361-FB86-412E-9E92-CA9876FB5E68}" type="slidenum">
              <a:rPr lang="en-GB" sz="1200" smtClean="0"/>
              <a:pPr/>
              <a:t>1</a:t>
            </a:fld>
            <a:endParaRPr lang="en-GB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13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6915ACF-075E-4629-9B62-B1D0F13CBC47}" type="slidenum">
              <a:rPr lang="en-GB" sz="1200" smtClean="0"/>
              <a:pPr/>
              <a:t>14</a:t>
            </a:fld>
            <a:endParaRPr lang="en-GB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2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6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7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8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9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10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11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D7500AB-898C-41E0-BBAD-6AD9D77C73CD}" type="slidenum">
              <a:rPr lang="en-GB" sz="1200" smtClean="0"/>
              <a:pPr/>
              <a:t>12</a:t>
            </a:fld>
            <a:endParaRPr lang="en-GB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 noChangeArrowheads="1"/>
          </p:cNvPicPr>
          <p:nvPr userDrawn="1"/>
        </p:nvPicPr>
        <p:blipFill>
          <a:blip r:embed="rId2" cstate="print">
            <a:lum bright="6000"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897" r="20784"/>
          <a:stretch>
            <a:fillRect/>
          </a:stretch>
        </p:blipFill>
        <p:spPr bwMode="auto">
          <a:xfrm>
            <a:off x="0" y="0"/>
            <a:ext cx="91440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22"/>
          <p:cNvSpPr>
            <a:spLocks noChangeShapeType="1"/>
          </p:cNvSpPr>
          <p:nvPr userDrawn="1"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38100">
            <a:solidFill>
              <a:srgbClr val="2D57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77200" cy="1143000"/>
          </a:xfrm>
        </p:spPr>
        <p:txBody>
          <a:bodyPr anchor="t"/>
          <a:lstStyle>
            <a:lvl1pPr>
              <a:defRPr sz="3600"/>
            </a:lvl1pPr>
          </a:lstStyle>
          <a:p>
            <a:pPr lvl="0"/>
            <a:r>
              <a:rPr lang="en-GB" noProof="0" smtClean="0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711575"/>
            <a:ext cx="8077200" cy="914400"/>
          </a:xfrm>
        </p:spPr>
        <p:txBody>
          <a:bodyPr/>
          <a:lstStyle>
            <a:lvl1pPr marL="0" indent="0" algn="ctr">
              <a:lnSpc>
                <a:spcPts val="2600"/>
              </a:lnSpc>
              <a:spcBef>
                <a:spcPct val="0"/>
              </a:spcBef>
              <a:buFontTx/>
              <a:buNone/>
              <a:defRPr sz="3500"/>
            </a:lvl1pPr>
          </a:lstStyle>
          <a:p>
            <a:pPr lvl="0"/>
            <a:r>
              <a:rPr lang="en-GB" noProof="0" smtClean="0"/>
              <a:t>Klepnutím lze upravit styl předlohy podnadpisů.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33400" y="4508500"/>
            <a:ext cx="8077200" cy="1152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ts val="2300"/>
              </a:lnSpc>
              <a:spcBef>
                <a:spcPct val="20000"/>
              </a:spcBef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2327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8649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6063" y="620713"/>
            <a:ext cx="2020887" cy="55514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620713"/>
            <a:ext cx="5910263" cy="55514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4122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699792" y="6309320"/>
            <a:ext cx="6054725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8389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979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341438"/>
            <a:ext cx="39624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39624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6254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4321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Německo bez jaderných elektráren. A co Česko? - Praha, 31.5.2010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8255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2112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5156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0389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8B7F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41438"/>
            <a:ext cx="8077200" cy="483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620713"/>
            <a:ext cx="8077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400800"/>
            <a:ext cx="6054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Současnost a budoucnost (?) fotovoltaiky v ČR</a:t>
            </a:r>
            <a:br>
              <a:rPr lang="cs-CZ"/>
            </a:br>
            <a:r>
              <a:rPr lang="cs-CZ"/>
              <a:t>Konference IIR Obnovitelné zdroje energie </a:t>
            </a:r>
            <a:r>
              <a:rPr lang="pl-PL"/>
              <a:t>- Praha, 20.9.2011</a:t>
            </a:r>
            <a:endParaRPr lang="en-GB"/>
          </a:p>
        </p:txBody>
      </p:sp>
      <p:pic>
        <p:nvPicPr>
          <p:cNvPr id="2" name="Picture 18"/>
          <p:cNvPicPr>
            <a:picLocks noChangeAspect="1" noChangeArrowheads="1"/>
          </p:cNvPicPr>
          <p:nvPr userDrawn="1"/>
        </p:nvPicPr>
        <p:blipFill>
          <a:blip r:embed="rId13" cstate="print">
            <a:lum bright="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897" r="57861"/>
          <a:stretch>
            <a:fillRect/>
          </a:stretch>
        </p:blipFill>
        <p:spPr bwMode="auto">
          <a:xfrm>
            <a:off x="0" y="6181725"/>
            <a:ext cx="23399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0" name="Line 19"/>
          <p:cNvSpPr>
            <a:spLocks noChangeShapeType="1"/>
          </p:cNvSpPr>
          <p:nvPr userDrawn="1"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38100">
            <a:solidFill>
              <a:srgbClr val="2D57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7" r:id="rId2"/>
    <p:sldLayoutId id="2147483748" r:id="rId3"/>
    <p:sldLayoutId id="2147483749" r:id="rId4"/>
    <p:sldLayoutId id="2147483750" r:id="rId5"/>
    <p:sldLayoutId id="2147483757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9pPr>
    </p:titleStyle>
    <p:bodyStyle>
      <a:lvl1pPr marL="190500" indent="-190500" algn="l" rtl="0" eaLnBrk="0" fontAlgn="base" hangingPunct="0">
        <a:lnSpc>
          <a:spcPts val="2200"/>
        </a:lnSpc>
        <a:spcBef>
          <a:spcPts val="800"/>
        </a:spcBef>
        <a:spcAft>
          <a:spcPts val="20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8913" algn="l" rtl="0" eaLnBrk="0" fontAlgn="base" hangingPunct="0">
        <a:lnSpc>
          <a:spcPts val="22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949325" indent="-188913" algn="l" rtl="0" eaLnBrk="0" fontAlgn="base" hangingPunct="0">
        <a:spcBef>
          <a:spcPts val="300"/>
        </a:spcBef>
        <a:spcAft>
          <a:spcPts val="300"/>
        </a:spcAft>
        <a:buChar char="•"/>
        <a:defRPr sz="2000">
          <a:solidFill>
            <a:schemeClr val="tx1"/>
          </a:solidFill>
          <a:latin typeface="+mn-lt"/>
        </a:defRPr>
      </a:lvl3pPr>
      <a:lvl4pPr marL="1328738" indent="-188913" algn="l" rtl="0" eaLnBrk="0" fontAlgn="base" hangingPunct="0">
        <a:spcBef>
          <a:spcPts val="300"/>
        </a:spcBef>
        <a:spcAft>
          <a:spcPts val="300"/>
        </a:spcAft>
        <a:buChar char="–"/>
        <a:defRPr sz="1900">
          <a:solidFill>
            <a:schemeClr val="tx1"/>
          </a:solidFill>
          <a:latin typeface="+mn-lt"/>
        </a:defRPr>
      </a:lvl4pPr>
      <a:lvl5pPr marL="1709738" indent="-190500" algn="l" rtl="0" eaLnBrk="0" fontAlgn="base" hangingPunct="0">
        <a:spcBef>
          <a:spcPts val="300"/>
        </a:spcBef>
        <a:spcAft>
          <a:spcPts val="300"/>
        </a:spcAft>
        <a:buChar char="•"/>
        <a:defRPr>
          <a:solidFill>
            <a:schemeClr val="tx1"/>
          </a:solidFill>
          <a:latin typeface="+mn-lt"/>
        </a:defRPr>
      </a:lvl5pPr>
      <a:lvl6pPr marL="2166938" indent="-190500" algn="l" rtl="0" eaLnBrk="0" fontAlgn="base" hangingPunct="0">
        <a:spcBef>
          <a:spcPts val="300"/>
        </a:spcBef>
        <a:spcAft>
          <a:spcPts val="300"/>
        </a:spcAft>
        <a:buChar char="•"/>
        <a:defRPr>
          <a:solidFill>
            <a:schemeClr val="tx1"/>
          </a:solidFill>
          <a:latin typeface="+mn-lt"/>
        </a:defRPr>
      </a:lvl6pPr>
      <a:lvl7pPr marL="2624138" indent="-190500" algn="l" rtl="0" eaLnBrk="0" fontAlgn="base" hangingPunct="0">
        <a:spcBef>
          <a:spcPts val="300"/>
        </a:spcBef>
        <a:spcAft>
          <a:spcPts val="300"/>
        </a:spcAft>
        <a:buChar char="•"/>
        <a:defRPr>
          <a:solidFill>
            <a:schemeClr val="tx1"/>
          </a:solidFill>
          <a:latin typeface="+mn-lt"/>
        </a:defRPr>
      </a:lvl7pPr>
      <a:lvl8pPr marL="3081338" indent="-190500" algn="l" rtl="0" eaLnBrk="0" fontAlgn="base" hangingPunct="0">
        <a:spcBef>
          <a:spcPts val="300"/>
        </a:spcBef>
        <a:spcAft>
          <a:spcPts val="300"/>
        </a:spcAft>
        <a:buChar char="•"/>
        <a:defRPr>
          <a:solidFill>
            <a:schemeClr val="tx1"/>
          </a:solidFill>
          <a:latin typeface="+mn-lt"/>
        </a:defRPr>
      </a:lvl8pPr>
      <a:lvl9pPr marL="3538538" indent="-190500" algn="l" rtl="0" eaLnBrk="0" fontAlgn="base" hangingPunct="0">
        <a:spcBef>
          <a:spcPts val="300"/>
        </a:spcBef>
        <a:spcAft>
          <a:spcPts val="30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060848"/>
            <a:ext cx="8077200" cy="1143000"/>
          </a:xfrm>
        </p:spPr>
        <p:txBody>
          <a:bodyPr/>
          <a:lstStyle/>
          <a:p>
            <a:r>
              <a:rPr lang="cs-CZ" cap="all" dirty="0"/>
              <a:t>O</a:t>
            </a:r>
            <a:r>
              <a:rPr lang="cs-CZ" dirty="0" smtClean="0"/>
              <a:t>čekávaný </a:t>
            </a:r>
            <a:r>
              <a:rPr lang="cs-CZ" dirty="0"/>
              <a:t>vývoj cen energií </a:t>
            </a:r>
            <a:r>
              <a:rPr lang="cs-CZ" dirty="0" smtClean="0"/>
              <a:t>pro malé a střední podnikatele</a:t>
            </a:r>
            <a:r>
              <a:rPr lang="cs-CZ" cap="all" dirty="0" smtClean="0"/>
              <a:t> </a:t>
            </a:r>
            <a:r>
              <a:rPr lang="cs-CZ" cap="all" dirty="0"/>
              <a:t>ČR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/>
              <a:t/>
            </a:r>
            <a:br>
              <a:rPr lang="cs-CZ" i="1" dirty="0"/>
            </a:br>
            <a:r>
              <a:rPr lang="cs-CZ" sz="1100" i="1" dirty="0" smtClean="0"/>
              <a:t/>
            </a:r>
            <a:br>
              <a:rPr lang="cs-CZ" sz="1100" i="1" dirty="0" smtClean="0"/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Ing. Jiří Gavor, CSc.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ENA s.r.o.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04370"/>
            <a:ext cx="8077200" cy="720774"/>
          </a:xfrm>
        </p:spPr>
        <p:txBody>
          <a:bodyPr/>
          <a:lstStyle/>
          <a:p>
            <a:r>
              <a:rPr lang="cs-CZ" sz="2400" b="1" dirty="0" smtClean="0"/>
              <a:t>Poslanecká sněmovna</a:t>
            </a:r>
          </a:p>
          <a:p>
            <a:r>
              <a:rPr lang="cs-CZ" sz="2400" b="1" dirty="0" smtClean="0"/>
              <a:t>15. listopadu 2012</a:t>
            </a:r>
          </a:p>
          <a:p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672"/>
            <a:ext cx="8077200" cy="503237"/>
          </a:xfrm>
        </p:spPr>
        <p:txBody>
          <a:bodyPr/>
          <a:lstStyle/>
          <a:p>
            <a:r>
              <a:rPr lang="cs-CZ" dirty="0"/>
              <a:t>Fenomén </a:t>
            </a:r>
            <a:r>
              <a:rPr lang="cs-CZ" dirty="0" smtClean="0"/>
              <a:t>OZE - možná řešení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68760"/>
            <a:ext cx="8077200" cy="4536504"/>
          </a:xfrm>
        </p:spPr>
        <p:txBody>
          <a:bodyPr/>
          <a:lstStyle/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cs-CZ" sz="2400" dirty="0" smtClean="0"/>
              <a:t>1. </a:t>
            </a:r>
            <a:r>
              <a:rPr lang="cs-CZ" sz="2400" dirty="0"/>
              <a:t>Zachování příspěvku ze státního rozpočtu: Nepřijatelné pro  MF, již rozhodnuto o snížení příspěvku o 2 </a:t>
            </a:r>
            <a:r>
              <a:rPr lang="cs-CZ" sz="2400" dirty="0" err="1"/>
              <a:t>mld.Kč</a:t>
            </a:r>
            <a:r>
              <a:rPr lang="cs-CZ" sz="2400" dirty="0"/>
              <a:t>.</a:t>
            </a:r>
          </a:p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cs-CZ" sz="2400" dirty="0" smtClean="0"/>
              <a:t>2. Diferenciace příspěvku na OZE podle velikosti spotřeby a energetické náročnosti výroby (analogie s Německem). To pomůže klíčovému průmyslu, ale ne malým podnikatelům.</a:t>
            </a:r>
            <a:endParaRPr lang="cs-CZ" sz="2400" dirty="0"/>
          </a:p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cs-CZ" sz="2400" dirty="0" smtClean="0"/>
              <a:t>3. Rozložit platbu i na spotřebitele plynu (návrh MPO). To by podniky s velkou spotřebou plynu dorazilo, navíc na plyn směřuje nová uhlíková daň od r.2014. Nedoporučuji.</a:t>
            </a:r>
            <a:endParaRPr lang="cs-CZ" sz="2400" dirty="0"/>
          </a:p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cs-CZ" sz="2400" dirty="0" smtClean="0"/>
              <a:t>4. Využít příjem z povolenek (zamítnuto) nebo rozložit na všechny daňové poplatníky.</a:t>
            </a:r>
            <a:endParaRPr lang="cs-CZ" sz="2400" dirty="0"/>
          </a:p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endParaRPr lang="cs-CZ" sz="2400" dirty="0" smtClean="0"/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10</a:t>
            </a:fld>
            <a:endParaRPr lang="cs-CZ" sz="1400" b="1">
              <a:latin typeface="+mn-lt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4376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2656"/>
            <a:ext cx="8077200" cy="864096"/>
          </a:xfrm>
        </p:spPr>
        <p:txBody>
          <a:bodyPr/>
          <a:lstStyle/>
          <a:p>
            <a:r>
              <a:rPr lang="cs-CZ" dirty="0"/>
              <a:t>Základní cenové </a:t>
            </a:r>
            <a:r>
              <a:rPr lang="cs-CZ" dirty="0" smtClean="0"/>
              <a:t>trendy na </a:t>
            </a:r>
            <a:r>
              <a:rPr lang="cs-CZ" dirty="0"/>
              <a:t>trhu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se </a:t>
            </a:r>
            <a:r>
              <a:rPr lang="cs-CZ" dirty="0"/>
              <a:t>zemním plynem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56792"/>
            <a:ext cx="8077200" cy="4320480"/>
          </a:xfrm>
        </p:spPr>
        <p:txBody>
          <a:bodyPr/>
          <a:lstStyle/>
          <a:p>
            <a:pPr marL="355600" lvl="0" indent="-355600">
              <a:lnSpc>
                <a:spcPts val="4000"/>
              </a:lnSpc>
              <a:spcBef>
                <a:spcPts val="0"/>
              </a:spcBef>
              <a:spcAft>
                <a:spcPts val="2000"/>
              </a:spcAft>
              <a:buFontTx/>
              <a:buChar char="-"/>
            </a:pPr>
            <a:r>
              <a:rPr lang="cs-CZ" sz="2800" dirty="0" smtClean="0"/>
              <a:t>Po </a:t>
            </a:r>
            <a:r>
              <a:rPr lang="cs-CZ" sz="2800" dirty="0"/>
              <a:t>výrazném nárůstu cen komodity v r.2011 cena v r.2012 stagnuje </a:t>
            </a:r>
            <a:r>
              <a:rPr lang="cs-CZ" sz="2800" dirty="0" smtClean="0"/>
              <a:t>a </a:t>
            </a:r>
            <a:r>
              <a:rPr lang="cs-CZ" sz="2800" dirty="0"/>
              <a:t>totéž očekáváme v nejbližším </a:t>
            </a:r>
            <a:r>
              <a:rPr lang="cs-CZ" sz="2800" dirty="0" smtClean="0"/>
              <a:t>období.</a:t>
            </a:r>
          </a:p>
          <a:p>
            <a:pPr marL="355600" lvl="0" indent="-355600">
              <a:lnSpc>
                <a:spcPts val="4000"/>
              </a:lnSpc>
              <a:spcBef>
                <a:spcPts val="0"/>
              </a:spcBef>
              <a:spcAft>
                <a:spcPts val="2000"/>
              </a:spcAft>
              <a:buFontTx/>
              <a:buChar char="-"/>
            </a:pPr>
            <a:r>
              <a:rPr lang="cs-CZ" sz="2800" dirty="0" smtClean="0"/>
              <a:t>U </a:t>
            </a:r>
            <a:r>
              <a:rPr lang="cs-CZ" sz="2800" dirty="0"/>
              <a:t>regulovaných složek očekáváme pro r.2013 </a:t>
            </a:r>
            <a:r>
              <a:rPr lang="cs-CZ" sz="2800" dirty="0" smtClean="0"/>
              <a:t>stagnaci ceny.</a:t>
            </a:r>
          </a:p>
          <a:p>
            <a:pPr marL="355600" lvl="0" indent="-355600">
              <a:lnSpc>
                <a:spcPts val="4000"/>
              </a:lnSpc>
              <a:spcBef>
                <a:spcPts val="0"/>
              </a:spcBef>
              <a:spcAft>
                <a:spcPts val="2000"/>
              </a:spcAft>
              <a:buFontTx/>
              <a:buChar char="-"/>
            </a:pPr>
            <a:r>
              <a:rPr lang="cs-CZ" sz="2800" dirty="0" smtClean="0"/>
              <a:t>Celkově </a:t>
            </a:r>
            <a:r>
              <a:rPr lang="cs-CZ" sz="2800" dirty="0"/>
              <a:t>by tedy cena za zemní plyn pro r.2013 měla </a:t>
            </a:r>
            <a:r>
              <a:rPr lang="cs-CZ" sz="2800" dirty="0" smtClean="0"/>
              <a:t>stagnovat.</a:t>
            </a:r>
            <a:endParaRPr lang="cs-CZ" sz="2800" dirty="0"/>
          </a:p>
          <a:p>
            <a:pPr marL="355600" lvl="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endParaRPr lang="cs-CZ" sz="2400" dirty="0"/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11</a:t>
            </a:fld>
            <a:endParaRPr lang="cs-CZ" sz="1400" b="1">
              <a:latin typeface="+mn-lt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549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5483"/>
            <a:ext cx="8077200" cy="503237"/>
          </a:xfrm>
        </p:spPr>
        <p:txBody>
          <a:bodyPr/>
          <a:lstStyle/>
          <a:p>
            <a:r>
              <a:rPr lang="cs-CZ" dirty="0"/>
              <a:t>Cenové trendy na trhu </a:t>
            </a:r>
            <a:r>
              <a:rPr lang="cs-CZ" dirty="0" smtClean="0"/>
              <a:t>se zemním plynem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157192"/>
            <a:ext cx="8359080" cy="73049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Natural Gas </a:t>
            </a:r>
            <a:r>
              <a:rPr lang="cs-CZ" dirty="0" smtClean="0"/>
              <a:t>Futures Prices </a:t>
            </a:r>
            <a:r>
              <a:rPr lang="cs-CZ" dirty="0"/>
              <a:t>and trading </a:t>
            </a:r>
            <a:r>
              <a:rPr lang="cs-CZ" dirty="0" smtClean="0"/>
              <a:t>volumes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NCG Natura Gas </a:t>
            </a:r>
            <a:r>
              <a:rPr lang="cs-CZ" dirty="0"/>
              <a:t>Year Futures (</a:t>
            </a:r>
            <a:r>
              <a:rPr lang="cs-CZ" dirty="0" smtClean="0"/>
              <a:t>Cal-13) 2012/10/11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EGEX </a:t>
            </a:r>
            <a:r>
              <a:rPr lang="cs-CZ" dirty="0"/>
              <a:t>European Gas Exchange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 smtClean="0"/>
          </a:p>
        </p:txBody>
      </p:sp>
      <p:pic>
        <p:nvPicPr>
          <p:cNvPr id="7" name="Obrázek 6" descr="http://charts.eex.com/chart?l=en&amp;w=745&amp;fp=G0BY&amp;pc=2013.01&amp;tt=E&amp;avg=&amp;bp=BA&amp;d=20121011&amp;ct=FNPE&amp;di=36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064896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12</a:t>
            </a:fld>
            <a:endParaRPr lang="cs-CZ" sz="1400" b="1">
              <a:latin typeface="+mn-lt"/>
            </a:endParaRP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8338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2656"/>
            <a:ext cx="8077200" cy="864096"/>
          </a:xfrm>
        </p:spPr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o mohou odběratelé udělat nezávisle na státu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56792"/>
            <a:ext cx="8077200" cy="3960440"/>
          </a:xfrm>
        </p:spPr>
        <p:txBody>
          <a:bodyPr/>
          <a:lstStyle/>
          <a:p>
            <a:pPr marL="355600" lvl="0" indent="-355600">
              <a:lnSpc>
                <a:spcPts val="3500"/>
              </a:lnSpc>
              <a:spcBef>
                <a:spcPts val="0"/>
              </a:spcBef>
              <a:spcAft>
                <a:spcPts val="2500"/>
              </a:spcAft>
              <a:buFontTx/>
              <a:buChar char="-"/>
            </a:pPr>
            <a:r>
              <a:rPr lang="cs-CZ" sz="2600" dirty="0" smtClean="0"/>
              <a:t>Pečlivým výběrem dodavatele energií lze ušetřit až 5% z účtu za energie.</a:t>
            </a:r>
          </a:p>
          <a:p>
            <a:pPr marL="355600" lvl="0" indent="-355600">
              <a:lnSpc>
                <a:spcPts val="3500"/>
              </a:lnSpc>
              <a:spcBef>
                <a:spcPts val="0"/>
              </a:spcBef>
              <a:spcAft>
                <a:spcPts val="2500"/>
              </a:spcAft>
              <a:buFontTx/>
              <a:buChar char="-"/>
            </a:pPr>
            <a:r>
              <a:rPr lang="cs-CZ" sz="2600" dirty="0" smtClean="0"/>
              <a:t>Větší pozornost energetickým úsporám.</a:t>
            </a:r>
          </a:p>
          <a:p>
            <a:pPr marL="355600" lvl="0" indent="-355600">
              <a:lnSpc>
                <a:spcPts val="3500"/>
              </a:lnSpc>
              <a:spcBef>
                <a:spcPts val="0"/>
              </a:spcBef>
              <a:spcAft>
                <a:spcPts val="2500"/>
              </a:spcAft>
              <a:buFontTx/>
              <a:buChar char="-"/>
            </a:pPr>
            <a:r>
              <a:rPr lang="cs-CZ" sz="2600" dirty="0" smtClean="0"/>
              <a:t>Nejefektivnější a nejrychlejší řešení nemusí být zdaleka finančně nejnákladnější! </a:t>
            </a:r>
            <a:endParaRPr lang="cs-CZ" sz="2600" dirty="0"/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13</a:t>
            </a:fld>
            <a:endParaRPr lang="cs-CZ" sz="1400" b="1">
              <a:latin typeface="+mn-lt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4357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08050"/>
            <a:ext cx="8077200" cy="526415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cs-CZ" sz="4200" b="1" dirty="0" smtClean="0"/>
              <a:t>DĚKUJI ZA POZORNOST</a:t>
            </a:r>
            <a:r>
              <a:rPr lang="cs-CZ" sz="3100" dirty="0" smtClean="0"/>
              <a:t/>
            </a:r>
            <a:br>
              <a:rPr lang="cs-CZ" sz="3100" dirty="0" smtClean="0"/>
            </a:br>
            <a:endParaRPr lang="cs-CZ" sz="3100" dirty="0" smtClean="0"/>
          </a:p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cs-CZ" sz="2400" b="1" dirty="0" smtClean="0"/>
              <a:t>Ing. Jiří Gavor, CSc.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cs-CZ" sz="2400" b="1" dirty="0" smtClean="0"/>
              <a:t>ENA, s.r.o.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cs-CZ" sz="2400" b="1" dirty="0" smtClean="0"/>
              <a:t>Lublaňská 48, Praha 2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cs-CZ" sz="2400" b="1" dirty="0" smtClean="0"/>
          </a:p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cs-CZ" sz="2400" b="1" dirty="0" smtClean="0"/>
              <a:t>e-mail: </a:t>
            </a:r>
            <a:r>
              <a:rPr lang="cs-CZ" sz="2400" b="1" u="sng" dirty="0" smtClean="0"/>
              <a:t>gavor@ena.cz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cs-CZ" sz="2400" b="1" u="sng" noProof="1" smtClean="0"/>
          </a:p>
          <a:p>
            <a:pPr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cs-CZ" sz="2400" b="1" u="sng" noProof="1" smtClean="0"/>
              <a:t>www.en</a:t>
            </a:r>
            <a:r>
              <a:rPr lang="cs-CZ" sz="2400" b="1" u="sng" dirty="0" smtClean="0"/>
              <a:t>a</a:t>
            </a:r>
            <a:r>
              <a:rPr lang="cs-CZ" sz="2400" b="1" u="sng" noProof="1" smtClean="0"/>
              <a:t>.cz</a:t>
            </a:r>
            <a:r>
              <a:rPr lang="cs-CZ" sz="2400" b="1" u="sng" dirty="0" smtClean="0"/>
              <a:t> </a:t>
            </a:r>
          </a:p>
        </p:txBody>
      </p:sp>
      <p:sp>
        <p:nvSpPr>
          <p:cNvPr id="5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14</a:t>
            </a:fld>
            <a:endParaRPr lang="cs-CZ" sz="1400" b="1">
              <a:latin typeface="+mn-lt"/>
            </a:endParaRPr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475"/>
            <a:ext cx="8077200" cy="503237"/>
          </a:xfrm>
        </p:spPr>
        <p:txBody>
          <a:bodyPr/>
          <a:lstStyle/>
          <a:p>
            <a:r>
              <a:rPr lang="cs-CZ" dirty="0" smtClean="0"/>
              <a:t>Obsah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80728"/>
            <a:ext cx="8215064" cy="4968552"/>
          </a:xfrm>
        </p:spPr>
        <p:txBody>
          <a:bodyPr/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400"/>
              </a:spcAft>
              <a:tabLst>
                <a:tab pos="7531100" algn="r"/>
              </a:tabLst>
            </a:pPr>
            <a:r>
              <a:rPr lang="cs-CZ" sz="2400" dirty="0" smtClean="0"/>
              <a:t>Mezinárodní srovnání cen elektřiny	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400"/>
              </a:spcAft>
              <a:tabLst>
                <a:tab pos="7531100" algn="r"/>
              </a:tabLst>
            </a:pPr>
            <a:r>
              <a:rPr lang="cs-CZ" sz="2400" dirty="0"/>
              <a:t>Základní cenové trendy na trhu s elektřinou</a:t>
            </a:r>
            <a:r>
              <a:rPr lang="cs-CZ" sz="2400" dirty="0" smtClean="0"/>
              <a:t>	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400"/>
              </a:spcAft>
              <a:tabLst>
                <a:tab pos="7531100" algn="r"/>
              </a:tabLst>
            </a:pPr>
            <a:r>
              <a:rPr lang="pt-BR" sz="2400" dirty="0"/>
              <a:t>Cenové trendy na trhu se silovou elektřinou</a:t>
            </a:r>
            <a:r>
              <a:rPr lang="cs-CZ" sz="2400" dirty="0" smtClean="0"/>
              <a:t>	</a:t>
            </a:r>
            <a:endParaRPr lang="cs-CZ" sz="2400" dirty="0"/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400"/>
              </a:spcAft>
              <a:tabLst>
                <a:tab pos="7531100" algn="r"/>
              </a:tabLst>
            </a:pPr>
            <a:r>
              <a:rPr lang="cs-CZ" sz="2400" dirty="0"/>
              <a:t>Fenomén OZE</a:t>
            </a:r>
            <a:r>
              <a:rPr lang="cs-CZ" sz="2400" dirty="0" smtClean="0"/>
              <a:t>	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400"/>
              </a:spcAft>
              <a:tabLst>
                <a:tab pos="7531100" algn="r"/>
              </a:tabLst>
            </a:pPr>
            <a:r>
              <a:rPr lang="cs-CZ" sz="2400" dirty="0"/>
              <a:t>Základní cenové trendy na </a:t>
            </a:r>
            <a:r>
              <a:rPr lang="cs-CZ" sz="2400" dirty="0" smtClean="0"/>
              <a:t>trhu se </a:t>
            </a:r>
            <a:r>
              <a:rPr lang="cs-CZ" sz="2400" dirty="0"/>
              <a:t>zemním </a:t>
            </a:r>
            <a:r>
              <a:rPr lang="cs-CZ" sz="2400" dirty="0" smtClean="0"/>
              <a:t>plynem</a:t>
            </a:r>
            <a:endParaRPr lang="cs-CZ" sz="2400" dirty="0"/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400"/>
              </a:spcAft>
              <a:tabLst>
                <a:tab pos="7531100" algn="r"/>
              </a:tabLst>
            </a:pPr>
            <a:r>
              <a:rPr lang="cs-CZ" sz="2400" dirty="0"/>
              <a:t>Co mohou odběratelé udělat nezávisle na státu</a:t>
            </a:r>
            <a:r>
              <a:rPr lang="cs-CZ" sz="2400" dirty="0" smtClean="0"/>
              <a:t>	</a:t>
            </a:r>
          </a:p>
        </p:txBody>
      </p:sp>
      <p:sp>
        <p:nvSpPr>
          <p:cNvPr id="5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2</a:t>
            </a:fld>
            <a:endParaRPr lang="cs-CZ" sz="1400" b="1">
              <a:latin typeface="+mn-lt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264" y="6237312"/>
            <a:ext cx="1806253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183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Celková </a:t>
            </a:r>
            <a:r>
              <a:rPr lang="cs-CZ" sz="2800" dirty="0"/>
              <a:t>cena elektřiny pro </a:t>
            </a:r>
            <a:r>
              <a:rPr lang="cs-CZ" sz="2800" dirty="0" smtClean="0"/>
              <a:t>středního </a:t>
            </a:r>
            <a:r>
              <a:rPr lang="cs-CZ" sz="2800" dirty="0"/>
              <a:t>odběratele – </a:t>
            </a:r>
            <a:r>
              <a:rPr lang="cs-CZ" sz="2800" dirty="0" smtClean="0"/>
              <a:t>spotřeba 500 – 2 000 </a:t>
            </a:r>
            <a:r>
              <a:rPr lang="cs-CZ" sz="2800" dirty="0" err="1"/>
              <a:t>MWh</a:t>
            </a:r>
            <a:r>
              <a:rPr lang="cs-CZ" sz="2800" dirty="0"/>
              <a:t> ročně (bez </a:t>
            </a:r>
            <a:r>
              <a:rPr lang="cs-CZ" sz="2800" dirty="0" smtClean="0"/>
              <a:t>daní, 2011)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56176" y="580526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zdroj: </a:t>
            </a:r>
            <a:r>
              <a:rPr lang="cs-CZ" sz="1400" i="1" dirty="0" err="1" smtClean="0"/>
              <a:t>eurostat</a:t>
            </a:r>
            <a:endParaRPr lang="cs-CZ" sz="14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532815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84784"/>
            <a:ext cx="1819275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264" y="6237312"/>
            <a:ext cx="1806253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3644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Celková cena elektřiny pro </a:t>
            </a:r>
            <a:r>
              <a:rPr lang="cs-CZ" sz="2800" dirty="0" smtClean="0"/>
              <a:t>menší střední odběr - spotřeba 50 </a:t>
            </a:r>
            <a:r>
              <a:rPr lang="cs-CZ" sz="2800" dirty="0" err="1"/>
              <a:t>MWh</a:t>
            </a:r>
            <a:r>
              <a:rPr lang="cs-CZ" sz="2800" dirty="0"/>
              <a:t> ročně (bez </a:t>
            </a:r>
            <a:r>
              <a:rPr lang="cs-CZ" sz="2800" dirty="0" smtClean="0"/>
              <a:t>DPH, 2011)</a:t>
            </a:r>
            <a:endParaRPr lang="cs-CZ" sz="2800" dirty="0"/>
          </a:p>
        </p:txBody>
      </p:sp>
      <p:pic>
        <p:nvPicPr>
          <p:cNvPr id="2050" name="Obrázek 1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66122"/>
            <a:ext cx="7397178" cy="42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56176" y="580526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zdroj: databáze ENA </a:t>
            </a:r>
            <a:endParaRPr lang="cs-CZ" sz="1400" i="1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264" y="6237312"/>
            <a:ext cx="1806253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6823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Celková cena elektřiny pro malého odběratele – spotřeba 8 </a:t>
            </a:r>
            <a:r>
              <a:rPr lang="cs-CZ" sz="2800" dirty="0" err="1" smtClean="0"/>
              <a:t>MWh</a:t>
            </a:r>
            <a:r>
              <a:rPr lang="cs-CZ" sz="2800" dirty="0" smtClean="0"/>
              <a:t> ročně (bez DPH, 2011)</a:t>
            </a:r>
            <a:endParaRPr lang="cs-CZ" sz="2800" dirty="0"/>
          </a:p>
        </p:txBody>
      </p:sp>
      <p:pic>
        <p:nvPicPr>
          <p:cNvPr id="1026" name="Obrázek 1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416824" cy="4280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156176" y="580526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zdroj: databáze ENA </a:t>
            </a:r>
            <a:endParaRPr lang="cs-CZ" sz="1400" i="1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264" y="6237312"/>
            <a:ext cx="1806253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5956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cenové trendy na trhu s elektřinou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57462"/>
            <a:ext cx="8215064" cy="4391818"/>
          </a:xfrm>
        </p:spPr>
        <p:txBody>
          <a:bodyPr/>
          <a:lstStyle/>
          <a:p>
            <a:pPr marL="355600" lvl="0" indent="-355600">
              <a:lnSpc>
                <a:spcPts val="4000"/>
              </a:lnSpc>
              <a:spcBef>
                <a:spcPts val="0"/>
              </a:spcBef>
              <a:spcAft>
                <a:spcPts val="1500"/>
              </a:spcAft>
              <a:buFontTx/>
              <a:buChar char="-"/>
            </a:pPr>
            <a:r>
              <a:rPr lang="cs-CZ" sz="2600" dirty="0" smtClean="0"/>
              <a:t>Po </a:t>
            </a:r>
            <a:r>
              <a:rPr lang="cs-CZ" sz="2600" dirty="0"/>
              <a:t>výrazném poklesu cen silové elektřiny 2011/2012 očekáváme v nejbližším období stagnaci případně i další pokles </a:t>
            </a:r>
            <a:r>
              <a:rPr lang="cs-CZ" sz="2600" dirty="0" smtClean="0"/>
              <a:t>cen.</a:t>
            </a:r>
          </a:p>
          <a:p>
            <a:pPr marL="355600" lvl="0" indent="-355600">
              <a:lnSpc>
                <a:spcPts val="4000"/>
              </a:lnSpc>
              <a:buFontTx/>
              <a:buChar char="-"/>
            </a:pPr>
            <a:r>
              <a:rPr lang="cs-CZ" sz="2600" dirty="0" smtClean="0"/>
              <a:t>Naopak </a:t>
            </a:r>
            <a:r>
              <a:rPr lang="cs-CZ" sz="2600" dirty="0"/>
              <a:t>regulovaná část ceny jako celek bude nadále růst kvůli příspěvku na OZE </a:t>
            </a:r>
            <a:r>
              <a:rPr lang="cs-CZ" sz="2600" dirty="0" smtClean="0"/>
              <a:t>(</a:t>
            </a:r>
            <a:r>
              <a:rPr lang="cs-CZ" sz="2600" dirty="0"/>
              <a:t>z 419 </a:t>
            </a:r>
            <a:r>
              <a:rPr lang="cs-CZ" sz="2600" dirty="0" smtClean="0"/>
              <a:t>Kč/</a:t>
            </a:r>
            <a:r>
              <a:rPr lang="cs-CZ" sz="2600" dirty="0" err="1" smtClean="0"/>
              <a:t>MWh</a:t>
            </a:r>
            <a:r>
              <a:rPr lang="cs-CZ" sz="2600" smtClean="0"/>
              <a:t> na 619 </a:t>
            </a:r>
            <a:r>
              <a:rPr lang="cs-CZ" sz="2600" dirty="0" smtClean="0"/>
              <a:t>Kč/MWh</a:t>
            </a:r>
            <a:r>
              <a:rPr lang="cs-CZ" sz="2600" dirty="0"/>
              <a:t>). U ostatních regulovaných složek očekáváme stagnaci případně i mírný pokles.</a:t>
            </a:r>
          </a:p>
          <a:p>
            <a:pPr>
              <a:lnSpc>
                <a:spcPts val="2600"/>
              </a:lnSpc>
              <a:spcBef>
                <a:spcPts val="1100"/>
              </a:spcBef>
              <a:spcAft>
                <a:spcPts val="400"/>
              </a:spcAft>
            </a:pPr>
            <a:endParaRPr lang="cs-CZ" sz="2400" dirty="0" smtClean="0"/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 bwMode="auto">
          <a:xfrm>
            <a:off x="107504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6</a:t>
            </a:fld>
            <a:endParaRPr lang="cs-CZ" sz="1400" b="1">
              <a:latin typeface="+mn-lt"/>
            </a:endParaRPr>
          </a:p>
        </p:txBody>
      </p:sp>
      <p:sp>
        <p:nvSpPr>
          <p:cNvPr id="9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5483"/>
            <a:ext cx="8077200" cy="503237"/>
          </a:xfrm>
        </p:spPr>
        <p:txBody>
          <a:bodyPr/>
          <a:lstStyle/>
          <a:p>
            <a:r>
              <a:rPr lang="cs-CZ" dirty="0"/>
              <a:t>Cenové trendy na trhu se silovou elektřinou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445224"/>
            <a:ext cx="8359080" cy="73049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Phelix </a:t>
            </a:r>
            <a:r>
              <a:rPr lang="cs-CZ" dirty="0" smtClean="0"/>
              <a:t>Futures Prices </a:t>
            </a:r>
            <a:r>
              <a:rPr lang="cs-CZ" dirty="0"/>
              <a:t>and trading </a:t>
            </a:r>
            <a:r>
              <a:rPr lang="cs-CZ" dirty="0" smtClean="0"/>
              <a:t>volumes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Phelix </a:t>
            </a:r>
            <a:r>
              <a:rPr lang="cs-CZ" dirty="0"/>
              <a:t>Baseload Year Futures (</a:t>
            </a:r>
            <a:r>
              <a:rPr lang="cs-CZ" dirty="0" smtClean="0"/>
              <a:t>Cal-13) 2012/10/11 EEX </a:t>
            </a:r>
            <a:r>
              <a:rPr lang="cs-CZ" dirty="0"/>
              <a:t>Power Derivatives </a:t>
            </a:r>
            <a:endParaRPr lang="cs-CZ" dirty="0" smtClean="0"/>
          </a:p>
        </p:txBody>
      </p:sp>
      <p:pic>
        <p:nvPicPr>
          <p:cNvPr id="9" name="Obrázek 8" descr="http://charts.eex.com/chart?l=en&amp;w=745&amp;fp=F1BY&amp;pc=2013.01&amp;tt=E&amp;avg=&amp;bp=BA&amp;d=20121011&amp;ct=FPPE&amp;di=36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1639"/>
          <a:stretch/>
        </p:blipFill>
        <p:spPr bwMode="auto">
          <a:xfrm>
            <a:off x="539552" y="1172097"/>
            <a:ext cx="8064896" cy="42731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7</a:t>
            </a:fld>
            <a:endParaRPr lang="cs-CZ" sz="1400" b="1">
              <a:latin typeface="+mn-lt"/>
            </a:endParaRPr>
          </a:p>
        </p:txBody>
      </p:sp>
      <p:sp>
        <p:nvSpPr>
          <p:cNvPr id="11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764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672"/>
            <a:ext cx="8077200" cy="503237"/>
          </a:xfrm>
        </p:spPr>
        <p:txBody>
          <a:bodyPr/>
          <a:lstStyle/>
          <a:p>
            <a:r>
              <a:rPr lang="cs-CZ" dirty="0"/>
              <a:t>Fenomén OZE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68760"/>
            <a:ext cx="8077200" cy="4536504"/>
          </a:xfrm>
        </p:spPr>
        <p:txBody>
          <a:bodyPr/>
          <a:lstStyle/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cs-CZ" sz="2400" dirty="0"/>
              <a:t>-	</a:t>
            </a:r>
            <a:r>
              <a:rPr lang="cs-CZ" sz="2400" dirty="0" smtClean="0"/>
              <a:t>Prudký nárůst příspěvku na OZE není důsledek nových zdrojů, ale nesprávně nastavené podpory v minulosti, především v letech 2009-2010.</a:t>
            </a:r>
            <a:endParaRPr lang="cs-CZ" sz="2400" dirty="0"/>
          </a:p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cs-CZ" sz="2400" dirty="0"/>
              <a:t>-	</a:t>
            </a:r>
            <a:r>
              <a:rPr lang="cs-CZ" sz="2400" dirty="0" smtClean="0"/>
              <a:t>Současná státní administrativa (ERÚ, MPO, MF) pouze „hasí“ nejhorší důsledky, vše na hraně hrozeb arbitráží ze strany investorů do OZE.</a:t>
            </a:r>
            <a:endParaRPr lang="cs-CZ" sz="2400" dirty="0"/>
          </a:p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cs-CZ" sz="2400" dirty="0"/>
              <a:t>-	</a:t>
            </a:r>
            <a:r>
              <a:rPr lang="cs-CZ" sz="2400" dirty="0" smtClean="0"/>
              <a:t>Otázkou je pouze rozložení dopadů – kdo </a:t>
            </a:r>
            <a:r>
              <a:rPr lang="cs-CZ" sz="2400" dirty="0"/>
              <a:t>t</a:t>
            </a:r>
            <a:r>
              <a:rPr lang="cs-CZ" sz="2400" dirty="0" smtClean="0"/>
              <a:t>o zaplatí!</a:t>
            </a:r>
            <a:endParaRPr lang="cs-CZ" sz="2400" dirty="0"/>
          </a:p>
          <a:p>
            <a:pPr marL="355600" indent="-355600">
              <a:lnSpc>
                <a:spcPts val="3000"/>
              </a:lnSpc>
              <a:spcBef>
                <a:spcPts val="0"/>
              </a:spcBef>
              <a:spcAft>
                <a:spcPts val="1500"/>
              </a:spcAft>
              <a:buNone/>
            </a:pPr>
            <a:endParaRPr lang="cs-CZ" sz="2400" dirty="0" smtClean="0"/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8</a:t>
            </a:fld>
            <a:endParaRPr lang="cs-CZ" sz="1400" b="1">
              <a:latin typeface="+mn-lt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993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672"/>
            <a:ext cx="8077200" cy="503237"/>
          </a:xfrm>
        </p:spPr>
        <p:txBody>
          <a:bodyPr/>
          <a:lstStyle/>
          <a:p>
            <a:r>
              <a:rPr lang="cs-CZ" dirty="0"/>
              <a:t>Fenomén OZE</a:t>
            </a:r>
            <a:endParaRPr lang="cs-CZ" dirty="0" smtClean="0"/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fld id="{ADEDF1BD-E290-4699-9FD0-9C4EE71028A6}" type="slidenum">
              <a:rPr lang="cs-CZ" sz="1400" b="1">
                <a:latin typeface="+mn-lt"/>
              </a:rPr>
              <a:pPr algn="ctr">
                <a:defRPr/>
              </a:pPr>
              <a:t>9</a:t>
            </a:fld>
            <a:endParaRPr lang="cs-CZ" sz="1400" b="1">
              <a:latin typeface="+mn-lt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48488" y="6237288"/>
            <a:ext cx="1806575" cy="457200"/>
          </a:xfrm>
        </p:spPr>
        <p:txBody>
          <a:bodyPr/>
          <a:lstStyle/>
          <a:p>
            <a:pPr>
              <a:defRPr/>
            </a:pPr>
            <a:r>
              <a:rPr lang="pl-PL" dirty="0"/>
              <a:t>Poslanecká sněmovna</a:t>
            </a:r>
          </a:p>
          <a:p>
            <a:pPr>
              <a:defRPr/>
            </a:pPr>
            <a:r>
              <a:rPr lang="pl-PL" dirty="0" smtClean="0"/>
              <a:t>15. </a:t>
            </a:r>
            <a:r>
              <a:rPr lang="pl-PL" dirty="0"/>
              <a:t>listopadu </a:t>
            </a:r>
            <a:r>
              <a:rPr lang="pl-PL" dirty="0" smtClean="0"/>
              <a:t>2012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825" y="1304925"/>
            <a:ext cx="762635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779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ENVIRO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00"/>
      </a:accent1>
      <a:accent2>
        <a:srgbClr val="0083D7"/>
      </a:accent2>
      <a:accent3>
        <a:srgbClr val="FFFFFF"/>
      </a:accent3>
      <a:accent4>
        <a:srgbClr val="000000"/>
      </a:accent4>
      <a:accent5>
        <a:srgbClr val="FFFFAA"/>
      </a:accent5>
      <a:accent6>
        <a:srgbClr val="0076C3"/>
      </a:accent6>
      <a:hlink>
        <a:srgbClr val="FF0000"/>
      </a:hlink>
      <a:folHlink>
        <a:srgbClr val="00B400"/>
      </a:folHlink>
    </a:clrScheme>
    <a:fontScheme name="PRESENTATION ENVIRO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RESENTATION ENVIR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ENVIR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2965</TotalTime>
  <Words>410</Words>
  <Application>Microsoft Office PowerPoint</Application>
  <PresentationFormat>Předvádění na obrazovce (4:3)</PresentationFormat>
  <Paragraphs>99</Paragraphs>
  <Slides>14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PRESENTATION ENVIROS</vt:lpstr>
      <vt:lpstr>Očekávaný vývoj cen energií pro malé a střední podnikatele ČR      Ing. Jiří Gavor, CSc. ENA s.r.o.</vt:lpstr>
      <vt:lpstr>Obsah</vt:lpstr>
      <vt:lpstr>Celková cena elektřiny pro středního odběratele – spotřeba 500 – 2 000 MWh ročně (bez daní, 2011)</vt:lpstr>
      <vt:lpstr>Celková cena elektřiny pro menší střední odběr - spotřeba 50 MWh ročně (bez DPH, 2011)</vt:lpstr>
      <vt:lpstr>Celková cena elektřiny pro malého odběratele – spotřeba 8 MWh ročně (bez DPH, 2011)</vt:lpstr>
      <vt:lpstr>Základní cenové trendy na trhu s elektřinou</vt:lpstr>
      <vt:lpstr>Cenové trendy na trhu se silovou elektřinou</vt:lpstr>
      <vt:lpstr>Fenomén OZE</vt:lpstr>
      <vt:lpstr>Fenomén OZE</vt:lpstr>
      <vt:lpstr>Fenomén OZE - možná řešení</vt:lpstr>
      <vt:lpstr>Základní cenové trendy na trhu  se zemním plynem</vt:lpstr>
      <vt:lpstr>Cenové trendy na trhu se zemním plynem</vt:lpstr>
      <vt:lpstr>Co mohou odběratelé udělat nezávisle na státu</vt:lpstr>
      <vt:lpstr>Snímek 14</vt:lpstr>
    </vt:vector>
  </TitlesOfParts>
  <Company>ENA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ENA</dc:creator>
  <cp:lastModifiedBy>Jana Darmovzalová</cp:lastModifiedBy>
  <cp:revision>216</cp:revision>
  <cp:lastPrinted>2012-10-11T12:25:05Z</cp:lastPrinted>
  <dcterms:created xsi:type="dcterms:W3CDTF">2009-09-15T08:42:20Z</dcterms:created>
  <dcterms:modified xsi:type="dcterms:W3CDTF">2012-11-15T09:47:52Z</dcterms:modified>
</cp:coreProperties>
</file>