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9" r:id="rId2"/>
    <p:sldId id="258" r:id="rId3"/>
    <p:sldId id="324" r:id="rId4"/>
    <p:sldId id="325" r:id="rId5"/>
    <p:sldId id="326" r:id="rId6"/>
    <p:sldId id="328" r:id="rId7"/>
    <p:sldId id="327" r:id="rId8"/>
  </p:sldIdLst>
  <p:sldSz cx="9144000" cy="6858000" type="screen4x3"/>
  <p:notesSz cx="9144000" cy="6858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575"/>
    <a:srgbClr val="EF41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410CD0-B8D0-48A0-9146-84B636AF50D3}" type="datetimeFigureOut">
              <a:rPr lang="cs-CZ"/>
              <a:pPr>
                <a:defRPr/>
              </a:pPr>
              <a:t>28.6.2012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FB5610-86CF-4D56-A68E-C5FF655E66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3C9B03-4B17-469D-9B72-267713FE3866}" type="datetimeFigureOut">
              <a:rPr lang="cs-CZ"/>
              <a:pPr>
                <a:defRPr/>
              </a:pPr>
              <a:t>28.6.2012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C3523C-7808-4F2B-B43B-0D75F11952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B1D32-D189-4D3A-8DCA-C9E3C274205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6F1A0A-3513-4D6F-A526-0BDD1DC6C3D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C0F144-DDDB-4ABD-A6FA-5B8BDB466A0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C0F144-DDDB-4ABD-A6FA-5B8BDB466A0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72BA3A-7621-45DA-8040-601EAC2E227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Ramecek_titu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30281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989034"/>
          </a:xfrm>
        </p:spPr>
        <p:txBody>
          <a:bodyPr/>
          <a:lstStyle>
            <a:lvl1pPr>
              <a:defR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57718"/>
          </a:xfrm>
        </p:spPr>
        <p:txBody>
          <a:bodyPr/>
          <a:lstStyle>
            <a:lvl1pPr>
              <a:spcBef>
                <a:spcPts val="1800"/>
              </a:spcBef>
              <a:defRPr sz="2400">
                <a:latin typeface="Franklin Gothic Medium" pitchFamily="34" charset="0"/>
              </a:defRPr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4" descr="Ramecek_norma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890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6500813" y="6286500"/>
            <a:ext cx="25003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D485A67-8E5D-4A8E-B540-A3702B7BB4D4}" type="slidenum">
              <a:rPr lang="cs-CZ" sz="1200">
                <a:solidFill>
                  <a:schemeClr val="bg1">
                    <a:lumMod val="65000"/>
                  </a:schemeClr>
                </a:solidFill>
                <a:latin typeface="Franklin Gothic Medium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cs-CZ" sz="1200" dirty="0">
                <a:solidFill>
                  <a:schemeClr val="bg1">
                    <a:lumMod val="65000"/>
                  </a:schemeClr>
                </a:solidFill>
                <a:latin typeface="Franklin Gothic Medium" pitchFamily="34" charset="0"/>
                <a:cs typeface="+mn-cs"/>
              </a:rPr>
              <a:t> </a:t>
            </a:r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142875" y="6296025"/>
            <a:ext cx="25003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  <a:latin typeface="Franklin Gothic Medium" pitchFamily="34" charset="0"/>
                <a:cs typeface="+mn-cs"/>
              </a:rPr>
              <a:t>HK ČR, </a:t>
            </a:r>
            <a:fld id="{EFB81B7C-97CA-4ABC-B8B8-524D4E828ECB}" type="datetime1">
              <a:rPr lang="cs-CZ" sz="1200">
                <a:solidFill>
                  <a:schemeClr val="bg1">
                    <a:lumMod val="65000"/>
                  </a:schemeClr>
                </a:solidFill>
                <a:latin typeface="Franklin Gothic Medium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28.6.2012</a:t>
            </a:fld>
            <a:endParaRPr lang="cs-CZ" sz="1200" dirty="0">
              <a:solidFill>
                <a:schemeClr val="bg1">
                  <a:lumMod val="65000"/>
                </a:schemeClr>
              </a:solidFill>
              <a:latin typeface="Franklin Gothic Medium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chemeClr val="tx1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  <a:latin typeface="Franklin Gothic Dem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Franklin Gothic Dem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spolupracujeme </a:t>
            </a:r>
            <a:br>
              <a:rPr lang="cs-CZ" sz="3600" dirty="0" smtClean="0"/>
            </a:br>
            <a:r>
              <a:rPr lang="cs-CZ" sz="3600" dirty="0" smtClean="0"/>
              <a:t>s </a:t>
            </a:r>
            <a:r>
              <a:rPr lang="cs-CZ" sz="3600" dirty="0" smtClean="0"/>
              <a:t>ekonomickou diplomacií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2786063"/>
            <a:ext cx="6400800" cy="1752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EXPORT – ZÁCHRANNÁ BRZDA V KRIZI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Poslanecká sněmovna Parlamentu ČR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29. 6. 2012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828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FORMY SPOLUPRÁCE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Organizace doprovodných podnikatelských misí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Podnikatelské delegace doprovázející představitele ČR při oficiálních návštěvách v zahraničí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Organizace oborově zaměřených kontaktních akcí v zahraničí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err="1" smtClean="0"/>
              <a:t>Matchmakingové</a:t>
            </a:r>
            <a:r>
              <a:rPr lang="cs-CZ" sz="2000" dirty="0" smtClean="0"/>
              <a:t> akce organizované s partnery HK ČR v daných teritoriích (B2B, R2B)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Realizace rozvojových projektů a mezinárodních projektů spolupráce (EU, EBRD, SB apod.)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Aktivní zapojení ED do implementace projektů s partnery a firmami ve vybraných teritoriích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Organizace akcí na podporu bilaterální obchodní spolupráce v cílových zemích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Specializované akce u příležitosti veletrhů, konferencí atd.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828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DOPROVODNÉ PODNIKATELSKÉ MISE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6437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Bahrajn &amp; Katar, leden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ministr zahraničních věcí Karel Schwarzenberg, 11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Spolupracující ED: </a:t>
            </a:r>
            <a:r>
              <a:rPr lang="cs-CZ" sz="2000" b="1" smtClean="0"/>
              <a:t>Ing. Petr Vlk</a:t>
            </a:r>
            <a:r>
              <a:rPr lang="cs-CZ" sz="2000" smtClean="0"/>
              <a:t>, rada, ZÚ Rijád, </a:t>
            </a:r>
            <a:r>
              <a:rPr lang="cs-CZ" sz="2000" b="1" smtClean="0"/>
              <a:t>Mgr. Martin Vávra</a:t>
            </a:r>
            <a:r>
              <a:rPr lang="cs-CZ" sz="2000" smtClean="0"/>
              <a:t>, velvyslanec, ZÚ Kuvajt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Vietnam &amp; Filipíny, únor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ministr zahraničních věcí Karel Schwarzenberg, 26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Spolupracující ED: </a:t>
            </a:r>
            <a:r>
              <a:rPr lang="cs-CZ" sz="2000" b="1" smtClean="0"/>
              <a:t>Mgr. Martin Vlastník</a:t>
            </a:r>
            <a:r>
              <a:rPr lang="cs-CZ" sz="2000" smtClean="0"/>
              <a:t>, 1. tajemník, ZÚ Hanoj, </a:t>
            </a:r>
            <a:r>
              <a:rPr lang="cs-CZ" sz="2000" b="1" smtClean="0"/>
              <a:t>RNDr. Jiří Vobiš</a:t>
            </a:r>
            <a:r>
              <a:rPr lang="cs-CZ" sz="2000" smtClean="0"/>
              <a:t>, rada, ZÚ Manila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Egypt, duben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ministr zahraničních věcí Karel Schwarzenberg, 9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Spolupracující ED: </a:t>
            </a:r>
            <a:r>
              <a:rPr lang="cs-CZ" sz="2000" b="1" smtClean="0"/>
              <a:t>Ing. Milan Šimko</a:t>
            </a:r>
            <a:r>
              <a:rPr lang="cs-CZ" sz="2000" smtClean="0"/>
              <a:t>, rada, ZÚ Káhira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828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DOPROVODNÉ PODNIKATELSKÉ MISE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751388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Albánie &amp; Makedonie, duben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předseda vlády ČR RNDr. Petr Nečas, ministr průmyslu a obchodu MUDr. Martin Kuba, ministr dopravy Mgr. Pavel Dobeš, 23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Spolupracující ED: </a:t>
            </a:r>
            <a:r>
              <a:rPr lang="cs-CZ" sz="1800" b="1" smtClean="0"/>
              <a:t>Ing. Vítězslav Schwarz, Ph.D.</a:t>
            </a:r>
            <a:r>
              <a:rPr lang="cs-CZ" sz="1800" smtClean="0"/>
              <a:t>, 2. tajemník, ZÚ Tirana, </a:t>
            </a:r>
            <a:r>
              <a:rPr lang="cs-CZ" sz="1800" b="1" smtClean="0"/>
              <a:t>Mgr. Milan Fischer</a:t>
            </a:r>
            <a:r>
              <a:rPr lang="cs-CZ" sz="1800" smtClean="0"/>
              <a:t>, 1. tajemník, ZÚ Skopje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Mongolsko, duben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ministr zahraničních věcí Karel Schwarzenberg, 43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Spolupracující ED: </a:t>
            </a:r>
            <a:r>
              <a:rPr lang="cs-CZ" sz="1800" b="1" smtClean="0"/>
              <a:t>Ing. Pavla Žáková</a:t>
            </a:r>
            <a:r>
              <a:rPr lang="cs-CZ" sz="1800" smtClean="0"/>
              <a:t>, 3. tajemník, ZÚ Ulánbátar 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Gruzie, duben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předseda Senátu Parlamentu ČR Milan Štěch, 15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Spolupracující ED: </a:t>
            </a:r>
            <a:r>
              <a:rPr lang="cs-CZ" sz="1800" b="1" smtClean="0"/>
              <a:t>Mgr. Miroslav Kosek</a:t>
            </a:r>
            <a:r>
              <a:rPr lang="cs-CZ" sz="1800" smtClean="0"/>
              <a:t>, zástupce velvyslance, ZÚ Tbilisi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Polsko, duben 2012: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předseda vlády ČR RNDr. Petr Nečas, 7 českých firem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smtClean="0"/>
              <a:t>Účast na setkání s premiérem vlády ČLR Wen Ťia-paem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828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ROZVOJOVÉ PROJEKTY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6437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Bolívie, Ekvádor, Kolumbie, Peru (Evropská komise)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Program AL-INVEST IV (2009-2012)– semináře, kontaktní akce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Spolupracující ED: </a:t>
            </a:r>
            <a:r>
              <a:rPr lang="cs-CZ" sz="2000" b="1" smtClean="0"/>
              <a:t>Ing. Barbora Ševčíková</a:t>
            </a:r>
            <a:r>
              <a:rPr lang="cs-CZ" sz="2000" smtClean="0"/>
              <a:t>, 3. tajemnice, ZÚ Lima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Srbsko (Česká rozvojová spolupráce)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Projekty se Srbskou hospodářskou komorou na podporu budování center PM pro srbské podnikatele (2011-2012)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Spolupracující ED: </a:t>
            </a:r>
            <a:r>
              <a:rPr lang="cs-CZ" sz="2000" b="1" smtClean="0"/>
              <a:t>Mgr. Luboš Joza</a:t>
            </a:r>
            <a:r>
              <a:rPr lang="cs-CZ" sz="2000" smtClean="0"/>
              <a:t>, rada, ZÚ Bělehrad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/>
              <a:t>Země tzv. Vých. partnerství (EAST INVEST - Evropská komise)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Program kofinancovaný Evropskou komisí a koordinovaný Evropskou asociací obch. a prům. komor  EUROCHAMBRES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Arménie, Ázerbájdžán, Bělorusko, Gruzie, Moldavsko, Ukrajina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smtClean="0"/>
              <a:t>Na konci roku 2012 a v 1. pol. Roku 2013 se budou v těchto zemích konat Investiční fóra</a:t>
            </a:r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828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Nejbližší budoucnost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6437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ZÁKLADNÍ PREMISY</a:t>
            </a:r>
            <a:endParaRPr lang="cs-CZ" dirty="0" smtClean="0"/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Firmy potřebují vyjíždět do zahraničí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Firmy potřebují podporu na místě (</a:t>
            </a:r>
            <a:r>
              <a:rPr lang="cs-CZ" sz="2000" dirty="0" err="1" smtClean="0"/>
              <a:t>local</a:t>
            </a:r>
            <a:r>
              <a:rPr lang="cs-CZ" sz="2000" dirty="0" smtClean="0"/>
              <a:t> </a:t>
            </a:r>
            <a:r>
              <a:rPr lang="cs-CZ" sz="2000" dirty="0" err="1" smtClean="0"/>
              <a:t>knowledge</a:t>
            </a:r>
            <a:r>
              <a:rPr lang="cs-CZ" sz="2000" dirty="0" smtClean="0"/>
              <a:t>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Firmy potřebují vytvářet nové příležitosti (diverzifikace)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Nechceme být přítěží, ale další přidanou hodnotou!</a:t>
            </a:r>
          </a:p>
          <a:p>
            <a:pPr marL="857250" lvl="1" indent="-457200" eaLnBrk="1" hangingPunct="1">
              <a:spcBef>
                <a:spcPct val="0"/>
              </a:spcBef>
              <a:buNone/>
            </a:pPr>
            <a:endParaRPr lang="cs-CZ" sz="800" dirty="0" smtClean="0"/>
          </a:p>
          <a:p>
            <a:pPr marL="457200" indent="-457200" eaLnBrk="1" hangingPunct="1">
              <a:spcBef>
                <a:spcPct val="0"/>
              </a:spcBef>
              <a:buNone/>
            </a:pPr>
            <a:r>
              <a:rPr lang="cs-CZ" dirty="0" smtClean="0"/>
              <a:t>HK ČR + MZV</a:t>
            </a:r>
            <a:endParaRPr lang="cs-CZ" dirty="0" smtClean="0"/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Pomozte nám vytvářet příležitosti pro české firmy, otevírat dveře na nové trhy, dejte nám šancí být „u toho“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Zorganizujeme podnikatelská fóra pro firmy ve spolupráci s místní komorou – memoranda s komorami po celém světě</a:t>
            </a:r>
            <a:endParaRPr lang="cs-CZ" sz="2000" dirty="0" smtClean="0"/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Společné budování PR a image České republiky</a:t>
            </a:r>
          </a:p>
          <a:p>
            <a:pPr marL="857250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výsledek: větší povědomost českých firem o podpoře prostřednictvím ED a MZV, prezentace ČR mimo EU</a:t>
            </a:r>
            <a:endParaRPr lang="cs-CZ" sz="2000" dirty="0" smtClean="0"/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dirty="0" smtClean="0"/>
          </a:p>
          <a:p>
            <a:pPr marL="857250" lvl="1" indent="-457200" eaLnBrk="1" hangingPunct="1">
              <a:spcBef>
                <a:spcPct val="0"/>
              </a:spcBef>
              <a:buFont typeface="Arial" charset="0"/>
              <a:buNone/>
            </a:pPr>
            <a:endParaRPr lang="cs-CZ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264"/>
            <a:ext cx="8229600" cy="828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DĚKUJI ZA POZORNOST !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643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cs-CZ" dirty="0" smtClean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cs-CZ" dirty="0" smtClean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Kontakt: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Mgr. </a:t>
            </a:r>
            <a:r>
              <a:rPr lang="cs-CZ" smtClean="0"/>
              <a:t>Jiří Hansl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HOSPODÁŘSKÁ KOMORA ČESKÉ REPUBLIKY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dirty="0" smtClean="0"/>
              <a:t>Zahraniční odbor</a:t>
            </a:r>
          </a:p>
          <a:p>
            <a:pPr marL="0" lvl="1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sz="2000" dirty="0" err="1" smtClean="0"/>
              <a:t>Freyova</a:t>
            </a:r>
            <a:r>
              <a:rPr lang="cs-CZ" sz="2000" dirty="0" smtClean="0"/>
              <a:t> 27/82, 190 00 Praha 9 - Vysočany</a:t>
            </a:r>
          </a:p>
          <a:p>
            <a:pPr marL="0" lvl="1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sz="2000" dirty="0" smtClean="0"/>
              <a:t>Tel.: 266 721 600, Fax: 266 721 695</a:t>
            </a:r>
          </a:p>
          <a:p>
            <a:pPr marL="0" lvl="1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sz="2000" dirty="0" smtClean="0"/>
              <a:t>E-mail: </a:t>
            </a:r>
            <a:r>
              <a:rPr lang="cs-CZ" sz="2000" dirty="0" err="1" smtClean="0"/>
              <a:t>foreigndpt</a:t>
            </a:r>
            <a:r>
              <a:rPr lang="cs-CZ" sz="2000" dirty="0" smtClean="0"/>
              <a:t>@komora.</a:t>
            </a:r>
            <a:r>
              <a:rPr lang="cs-CZ" sz="2000" dirty="0" err="1" smtClean="0"/>
              <a:t>cz</a:t>
            </a:r>
            <a:endParaRPr lang="cs-CZ" sz="2000" dirty="0" smtClean="0"/>
          </a:p>
          <a:p>
            <a:pPr marL="0" lvl="1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cs-CZ" sz="2000" dirty="0" smtClean="0"/>
              <a:t>Web: www.komora.</a:t>
            </a:r>
            <a:r>
              <a:rPr lang="cs-CZ" sz="2000" dirty="0" err="1" smtClean="0"/>
              <a:t>cz</a:t>
            </a:r>
            <a:endParaRPr lang="cs-CZ" sz="2000" dirty="0" smtClean="0"/>
          </a:p>
          <a:p>
            <a:pPr marL="0" lvl="1" indent="0" algn="ctr" eaLnBrk="1" hangingPunct="1">
              <a:spcBef>
                <a:spcPct val="0"/>
              </a:spcBef>
              <a:buFont typeface="Arial" charset="0"/>
              <a:buNone/>
            </a:pPr>
            <a:endParaRPr lang="cs-CZ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CR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HKCR</Template>
  <TotalTime>1953</TotalTime>
  <Words>632</Words>
  <Application>Microsoft Office PowerPoint</Application>
  <PresentationFormat>Předvádění na obrazovce (4:3)</PresentationFormat>
  <Paragraphs>82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HKCR</vt:lpstr>
      <vt:lpstr> spolupracujeme  s ekonomickou diplomacií </vt:lpstr>
      <vt:lpstr>FORMY SPOLUPRÁCE</vt:lpstr>
      <vt:lpstr>DOPROVODNÉ PODNIKATELSKÉ MISE</vt:lpstr>
      <vt:lpstr>DOPROVODNÉ PODNIKATELSKÉ MISE</vt:lpstr>
      <vt:lpstr>ROZVOJOVÉ PROJEKTY</vt:lpstr>
      <vt:lpstr>Nejbližší budoucnost</vt:lpstr>
      <vt:lpstr>DĚKUJI ZA POZORNOST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počitač</dc:creator>
  <cp:lastModifiedBy>Jiří Hansl</cp:lastModifiedBy>
  <cp:revision>253</cp:revision>
  <dcterms:created xsi:type="dcterms:W3CDTF">2011-05-12T22:14:57Z</dcterms:created>
  <dcterms:modified xsi:type="dcterms:W3CDTF">2012-06-28T13:25:40Z</dcterms:modified>
</cp:coreProperties>
</file>