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47" autoAdjust="0"/>
    <p:restoredTop sz="94660"/>
  </p:normalViewPr>
  <p:slideViewPr>
    <p:cSldViewPr>
      <p:cViewPr>
        <p:scale>
          <a:sx n="80" d="100"/>
          <a:sy n="80" d="100"/>
        </p:scale>
        <p:origin x="-2088" y="-732"/>
      </p:cViewPr>
      <p:guideLst>
        <p:guide orient="horz" pos="799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9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ra.Menclova\Documents\02_2012\02_2012_TZ_Investice_statistiky\public_1993-20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1700"/>
            </a:pPr>
            <a:r>
              <a:rPr lang="cs-CZ" sz="1700" dirty="0"/>
              <a:t>Vývoj počtu</a:t>
            </a:r>
            <a:r>
              <a:rPr lang="en-US" sz="1700" dirty="0"/>
              <a:t> </a:t>
            </a:r>
            <a:r>
              <a:rPr lang="cs-CZ" sz="1700" dirty="0" smtClean="0"/>
              <a:t>investičních</a:t>
            </a:r>
            <a:r>
              <a:rPr lang="cs-CZ" sz="1700" baseline="0" dirty="0" smtClean="0"/>
              <a:t> projektů </a:t>
            </a:r>
            <a:r>
              <a:rPr lang="cs-CZ" sz="1700" dirty="0" smtClean="0"/>
              <a:t>v </a:t>
            </a:r>
            <a:r>
              <a:rPr lang="cs-CZ" sz="1700" dirty="0"/>
              <a:t>letech 1993 - 2011 </a:t>
            </a:r>
            <a:endParaRPr lang="en-US" sz="1700" dirty="0"/>
          </a:p>
        </c:rich>
      </c:tx>
      <c:layout>
        <c:manualLayout>
          <c:xMode val="edge"/>
          <c:yMode val="edge"/>
          <c:x val="1.9748065375913598E-2"/>
          <c:y val="3.875585117642179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Vývoj!$A$5:$A$23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</c:numRef>
          </c:cat>
          <c:val>
            <c:numRef>
              <c:f>Vývoj!$B$5:$B$23</c:f>
              <c:numCache>
                <c:formatCode>General</c:formatCode>
                <c:ptCount val="19"/>
                <c:pt idx="0">
                  <c:v>2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16</c:v>
                </c:pt>
                <c:pt idx="6">
                  <c:v>23</c:v>
                </c:pt>
                <c:pt idx="7">
                  <c:v>58</c:v>
                </c:pt>
                <c:pt idx="8">
                  <c:v>55</c:v>
                </c:pt>
                <c:pt idx="9">
                  <c:v>57</c:v>
                </c:pt>
                <c:pt idx="10">
                  <c:v>65</c:v>
                </c:pt>
                <c:pt idx="11">
                  <c:v>138</c:v>
                </c:pt>
                <c:pt idx="12">
                  <c:v>153</c:v>
                </c:pt>
                <c:pt idx="13">
                  <c:v>176</c:v>
                </c:pt>
                <c:pt idx="14">
                  <c:v>196</c:v>
                </c:pt>
                <c:pt idx="15">
                  <c:v>208</c:v>
                </c:pt>
                <c:pt idx="16">
                  <c:v>186</c:v>
                </c:pt>
                <c:pt idx="17">
                  <c:v>209</c:v>
                </c:pt>
                <c:pt idx="18">
                  <c:v>233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113728"/>
        <c:axId val="34193408"/>
      </c:barChart>
      <c:catAx>
        <c:axId val="7911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193408"/>
        <c:crosses val="autoZero"/>
        <c:auto val="1"/>
        <c:lblAlgn val="ctr"/>
        <c:lblOffset val="100"/>
        <c:noMultiLvlLbl val="0"/>
      </c:catAx>
      <c:valAx>
        <c:axId val="341934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911372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 w="12700">
      <a:solidFill>
        <a:srgbClr val="072B51"/>
      </a:solidFill>
    </a:ln>
    <a:effectLst>
      <a:outerShdw blurRad="50800" dist="190500" dir="8100000" algn="tr" rotWithShape="0">
        <a:prstClr val="black">
          <a:alpha val="40000"/>
        </a:prstClr>
      </a:outerShdw>
    </a:effectLst>
  </c:spPr>
  <c:txPr>
    <a:bodyPr/>
    <a:lstStyle/>
    <a:p>
      <a:pPr>
        <a:defRPr sz="1400">
          <a:solidFill>
            <a:srgbClr val="002F60"/>
          </a:solidFill>
          <a:latin typeface="Arial" pitchFamily="34" charset="0"/>
          <a:cs typeface="Arial" pitchFamily="34" charset="0"/>
        </a:defRPr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67DB-3B19-4FAC-AE4D-02DEF3D26FFD}" type="datetimeFigureOut">
              <a:rPr lang="cs-CZ" smtClean="0"/>
              <a:pPr/>
              <a:t>27.6.2012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E496C-BF88-4859-8823-E34EFEF180F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15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04031-0076-4F0E-B7CE-5F00F87E4A08}" type="datetimeFigureOut">
              <a:rPr lang="cs-CZ" smtClean="0"/>
              <a:pPr/>
              <a:t>27.6.2012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F5AF7-1ED0-47D6-9464-C1502F63EB1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63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gi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gif"/><Relationship Id="rId2" Type="http://schemas.openxmlformats.org/officeDocument/2006/relationships/image" Target="../media/image10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2.gif"/><Relationship Id="rId4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rek\Desktop\czi-sablona\grafika\prave-pruhy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3719" y="0"/>
            <a:ext cx="2240281" cy="6858000"/>
          </a:xfrm>
          <a:prstGeom prst="rect">
            <a:avLst/>
          </a:prstGeom>
          <a:noFill/>
        </p:spPr>
      </p:pic>
      <p:pic>
        <p:nvPicPr>
          <p:cNvPr id="1026" name="Picture 2" descr="C:\Users\Marek\Desktop\czi-sablona\grafika\centralni-vizual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690372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768" y="1513813"/>
            <a:ext cx="6190456" cy="1080120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802584"/>
            <a:ext cx="5112568" cy="739952"/>
          </a:xfrm>
        </p:spPr>
        <p:txBody>
          <a:bodyPr>
            <a:normAutofit/>
          </a:bodyPr>
          <a:lstStyle>
            <a:lvl1pPr marL="0" indent="0" algn="l">
              <a:spcBef>
                <a:spcPts val="25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pic>
        <p:nvPicPr>
          <p:cNvPr id="1028" name="Picture 4" descr="C:\Users\Marek\Desktop\czi-sablona\grafika\mpo.gif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7447358" y="5849438"/>
            <a:ext cx="1229098" cy="581170"/>
          </a:xfrm>
          <a:prstGeom prst="rect">
            <a:avLst/>
          </a:prstGeom>
          <a:noFill/>
        </p:spPr>
      </p:pic>
      <p:pic>
        <p:nvPicPr>
          <p:cNvPr id="8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5" cstate="print"/>
          <a:stretch>
            <a:fillRect/>
          </a:stretch>
        </p:blipFill>
        <p:spPr bwMode="auto">
          <a:xfrm>
            <a:off x="7171036" y="282937"/>
            <a:ext cx="1721444" cy="82629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68761"/>
            <a:ext cx="8229600" cy="460851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27.6.2012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0263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0263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27.6.2012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392487"/>
          </a:xfrm>
        </p:spPr>
        <p:txBody>
          <a:bodyPr/>
          <a:lstStyle>
            <a:lvl2pPr marL="714375" indent="-257175">
              <a:buFont typeface="Wingdings" pitchFamily="2" charset="2"/>
              <a:buChar char="§"/>
              <a:tabLst/>
              <a:defRPr/>
            </a:lvl2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27.6.2012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2022" y="274638"/>
            <a:ext cx="1808450" cy="850106"/>
          </a:xfrm>
        </p:spPr>
        <p:txBody>
          <a:bodyPr/>
          <a:lstStyle>
            <a:lvl1pPr>
              <a:defRPr sz="2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20272" y="1268761"/>
            <a:ext cx="1800200" cy="4392487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1600"/>
            </a:lvl1pPr>
            <a:lvl2pPr marL="714375" indent="-257175">
              <a:buFont typeface="Wingdings" pitchFamily="2" charset="2"/>
              <a:buChar char="§"/>
              <a:tabLst/>
              <a:defRPr/>
            </a:lvl2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27.6.2012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6904800" cy="6165850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endParaRPr lang="cs-CZ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ek\Desktop\czi-sablona\grafika\centralni-vizual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568"/>
            <a:ext cx="6903720" cy="393192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68313" y="4221089"/>
            <a:ext cx="6153943" cy="576063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cs-CZ" dirty="0" smtClean="0"/>
              <a:t>Klepnutím lze upravit nadpis.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13" y="4797152"/>
            <a:ext cx="6153943" cy="4018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27.6.2012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Picture 3" descr="C:\Users\Marek\Desktop\czi-sablona\grafika\prave-pruhy.gif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6903719" y="3021558"/>
            <a:ext cx="2240281" cy="497205"/>
          </a:xfrm>
          <a:prstGeom prst="rect">
            <a:avLst/>
          </a:prstGeom>
          <a:noFill/>
        </p:spPr>
      </p:pic>
      <p:pic>
        <p:nvPicPr>
          <p:cNvPr id="9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7171036" y="282937"/>
            <a:ext cx="1721444" cy="82629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ogo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ek\Desktop\czi-sablona\grafika\logoslide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041005" cy="6858000"/>
          </a:xfrm>
          <a:prstGeom prst="rect">
            <a:avLst/>
          </a:prstGeom>
          <a:noFill/>
        </p:spPr>
      </p:pic>
      <p:pic>
        <p:nvPicPr>
          <p:cNvPr id="2051" name="Picture 3" descr="C:\Users\Marek\Desktop\czi-sablona\grafika\centralni-vizual-leva-ca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1005" y="0"/>
            <a:ext cx="1102995" cy="685800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03848" y="1513813"/>
            <a:ext cx="4752528" cy="1080120"/>
          </a:xfrm>
        </p:spPr>
        <p:txBody>
          <a:bodyPr>
            <a:no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60032" y="2833064"/>
            <a:ext cx="3096344" cy="686994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pic>
        <p:nvPicPr>
          <p:cNvPr id="1028" name="Picture 4" descr="C:\Users\Marek\Desktop\czi-sablona\grafika\mpo.gif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709684" y="5746306"/>
            <a:ext cx="1270028" cy="600526"/>
          </a:xfrm>
          <a:prstGeom prst="rect">
            <a:avLst/>
          </a:prstGeom>
          <a:noFill/>
        </p:spPr>
      </p:pic>
      <p:pic>
        <p:nvPicPr>
          <p:cNvPr id="1029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5" cstate="print"/>
          <a:srcRect b="16667"/>
          <a:stretch>
            <a:fillRect/>
          </a:stretch>
        </p:blipFill>
        <p:spPr bwMode="auto">
          <a:xfrm>
            <a:off x="755576" y="1700808"/>
            <a:ext cx="1800199" cy="720080"/>
          </a:xfrm>
          <a:prstGeom prst="rect">
            <a:avLst/>
          </a:prstGeom>
          <a:noFill/>
        </p:spPr>
      </p:pic>
      <p:pic>
        <p:nvPicPr>
          <p:cNvPr id="2052" name="Picture 4" descr="C:\Users\Marek\Desktop\czi-sablona\grafika\eu.gif"/>
          <p:cNvPicPr>
            <a:picLocks noChangeAspect="1" noChangeArrowheads="1"/>
          </p:cNvPicPr>
          <p:nvPr userDrawn="1"/>
        </p:nvPicPr>
        <p:blipFill>
          <a:blip r:embed="rId6" cstate="print"/>
          <a:stretch>
            <a:fillRect/>
          </a:stretch>
        </p:blipFill>
        <p:spPr bwMode="auto">
          <a:xfrm>
            <a:off x="2657242" y="5844639"/>
            <a:ext cx="2730345" cy="418291"/>
          </a:xfrm>
          <a:prstGeom prst="rect">
            <a:avLst/>
          </a:prstGeom>
          <a:noFill/>
        </p:spPr>
      </p:pic>
      <p:pic>
        <p:nvPicPr>
          <p:cNvPr id="2053" name="Picture 5" descr="C:\Users\Marek\Desktop\czi-sablona\grafika\oppi.gif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5848697"/>
            <a:ext cx="1275427" cy="4140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1"/>
            <a:ext cx="4038600" cy="460851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1"/>
            <a:ext cx="4038600" cy="460851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27.6.2012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88841"/>
            <a:ext cx="4040188" cy="388843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88841"/>
            <a:ext cx="4041775" cy="388843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27.6.2012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27.6.2012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27.6.2012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rek\Desktop\czi-sablona\grafika\centralni-vizual.jpg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1" y="6165894"/>
            <a:ext cx="6903720" cy="691515"/>
          </a:xfrm>
          <a:prstGeom prst="rect">
            <a:avLst/>
          </a:prstGeom>
          <a:noFill/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99592" y="6441479"/>
            <a:ext cx="720080" cy="190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95C65116-99B5-4C7A-8681-B5B9ED2B59C3}" type="datetimeFigureOut">
              <a:rPr lang="cs-CZ" smtClean="0"/>
              <a:pPr/>
              <a:t>27.6.2012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1681" y="6441479"/>
            <a:ext cx="4176464" cy="190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940152" y="6440636"/>
            <a:ext cx="864096" cy="190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CA62AFFC-5550-4FFC-8998-E535BEA4B09F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14" cstate="print"/>
          <a:srcRect b="14498"/>
          <a:stretch>
            <a:fillRect/>
          </a:stretch>
        </p:blipFill>
        <p:spPr bwMode="auto">
          <a:xfrm>
            <a:off x="7452320" y="6218262"/>
            <a:ext cx="1158876" cy="47561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60" r:id="rId5"/>
    <p:sldLayoutId id="2147483652" r:id="rId6"/>
    <p:sldLayoutId id="2147483653" r:id="rId7"/>
    <p:sldLayoutId id="2147483654" r:id="rId8"/>
    <p:sldLayoutId id="2147483655" r:id="rId9"/>
    <p:sldLayoutId id="2147483658" r:id="rId10"/>
    <p:sldLayoutId id="2147483659" r:id="rId11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257175" algn="l" defTabSz="914400" rtl="0" eaLnBrk="1" latinLnBrk="0" hangingPunct="1">
        <a:spcBef>
          <a:spcPct val="200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CzechInvest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a podpora exportu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/>
              <a:t>Ing. Miroslav Křížek, Ph.D.  |  generální ředitel</a:t>
            </a:r>
          </a:p>
          <a:p>
            <a:r>
              <a:rPr lang="cs-CZ" dirty="0" smtClean="0"/>
              <a:t>Praha, 29. června 2012</a:t>
            </a:r>
            <a:endParaRPr lang="cs-CZ" sz="1800" dirty="0" smtClean="0"/>
          </a:p>
          <a:p>
            <a:endParaRPr lang="cs-CZ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Nový CzechInvest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nová strategie agentury zveřejněná v září </a:t>
            </a:r>
            <a:r>
              <a:rPr lang="cs-CZ" sz="1800" dirty="0" smtClean="0"/>
              <a:t>2011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naplňuje vládou přijatou</a:t>
            </a:r>
            <a:br>
              <a:rPr lang="cs-CZ" sz="1800" dirty="0"/>
            </a:br>
            <a:r>
              <a:rPr lang="cs-CZ" sz="1800" b="1" dirty="0"/>
              <a:t>Strategii mezinárodní konkurenceschopnosti </a:t>
            </a:r>
            <a:r>
              <a:rPr lang="cs-CZ" b="1" dirty="0" smtClean="0"/>
              <a:t>ČR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sz="1800" dirty="0"/>
              <a:t>Cíle:</a:t>
            </a:r>
          </a:p>
          <a:p>
            <a:pPr lvl="1"/>
            <a:r>
              <a:rPr lang="cs-CZ" dirty="0" smtClean="0"/>
              <a:t>podpora </a:t>
            </a:r>
            <a:r>
              <a:rPr lang="cs-CZ" dirty="0"/>
              <a:t>českých malých a středních podnikatelů (MSP)</a:t>
            </a:r>
          </a:p>
          <a:p>
            <a:pPr lvl="1"/>
            <a:r>
              <a:rPr lang="cs-CZ" dirty="0" smtClean="0"/>
              <a:t>podpora </a:t>
            </a:r>
            <a:r>
              <a:rPr lang="cs-CZ" dirty="0"/>
              <a:t>znalostní ekonomiky a investic, </a:t>
            </a:r>
            <a:r>
              <a:rPr lang="cs-CZ" dirty="0" smtClean="0"/>
              <a:t>především do </a:t>
            </a:r>
            <a:r>
              <a:rPr lang="cs-CZ" dirty="0"/>
              <a:t>inovací</a:t>
            </a:r>
          </a:p>
          <a:p>
            <a:pPr lvl="1"/>
            <a:r>
              <a:rPr lang="cs-CZ" dirty="0" smtClean="0"/>
              <a:t>podpora </a:t>
            </a:r>
            <a:r>
              <a:rPr lang="cs-CZ" dirty="0"/>
              <a:t>rozvoje lidských zdrojů pro </a:t>
            </a:r>
            <a:r>
              <a:rPr lang="cs-CZ" dirty="0" smtClean="0"/>
              <a:t>konkurenceschopnost</a:t>
            </a:r>
            <a:endParaRPr lang="cs-CZ" dirty="0"/>
          </a:p>
          <a:p>
            <a:pPr lvl="1"/>
            <a:r>
              <a:rPr lang="cs-CZ" dirty="0" smtClean="0"/>
              <a:t>propagace </a:t>
            </a:r>
            <a:r>
              <a:rPr lang="cs-CZ" dirty="0"/>
              <a:t>podnikatelského a investičního </a:t>
            </a:r>
            <a:r>
              <a:rPr lang="cs-CZ" dirty="0" smtClean="0"/>
              <a:t>prostředí ČR ve světě</a:t>
            </a:r>
          </a:p>
          <a:p>
            <a:pPr marL="457200" lvl="1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b="1" dirty="0" smtClean="0">
                <a:solidFill>
                  <a:srgbClr val="C00000"/>
                </a:solidFill>
              </a:rPr>
              <a:t>Provázanost investic a exportu</a:t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C00000"/>
                </a:solidFill>
              </a:rPr>
              <a:t>– největší investoři jsou zpravidla i největší exportéři!</a:t>
            </a:r>
          </a:p>
          <a:p>
            <a:pPr marL="457200" lvl="1" indent="0">
              <a:buNone/>
            </a:pPr>
            <a:endParaRPr lang="cs-CZ" sz="16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278732"/>
              </p:ext>
            </p:extLst>
          </p:nvPr>
        </p:nvGraphicFramePr>
        <p:xfrm>
          <a:off x="1979712" y="1556792"/>
          <a:ext cx="5544616" cy="360399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1905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76263"/>
                <a:gridCol w="3168353"/>
              </a:tblGrid>
              <a:tr h="320001">
                <a:tc gridSpan="2"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TOP 10 investorů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01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333333"/>
                          </a:solidFill>
                        </a:rPr>
                        <a:t>Společnost</a:t>
                      </a:r>
                      <a:endParaRPr lang="cs-CZ" sz="1600" b="1" dirty="0">
                        <a:solidFill>
                          <a:srgbClr val="3333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002060"/>
                          </a:solidFill>
                        </a:rPr>
                        <a:t>Sektor</a:t>
                      </a:r>
                      <a:endParaRPr lang="cs-CZ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43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rgbClr val="072B51"/>
                          </a:solidFill>
                          <a:latin typeface="+mn-lt"/>
                        </a:rPr>
                        <a:t>Toyota</a:t>
                      </a:r>
                      <a:endParaRPr lang="cs-CZ" sz="1400" b="1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 smtClean="0">
                          <a:solidFill>
                            <a:srgbClr val="072B51"/>
                          </a:solidFill>
                          <a:latin typeface="+mn-lt"/>
                        </a:rPr>
                        <a:t>automobilový</a:t>
                      </a:r>
                      <a:r>
                        <a:rPr lang="cs-CZ" sz="1400" b="0" i="0" u="none" strike="noStrike" baseline="0" dirty="0" smtClean="0">
                          <a:solidFill>
                            <a:srgbClr val="072B51"/>
                          </a:solidFill>
                          <a:latin typeface="+mn-lt"/>
                        </a:rPr>
                        <a:t> průmysl</a:t>
                      </a:r>
                      <a:endParaRPr lang="cs-CZ" sz="1400" b="0" i="0" u="none" strike="noStrike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43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rgbClr val="072B51"/>
                          </a:solidFill>
                          <a:latin typeface="+mn-lt"/>
                        </a:rPr>
                        <a:t>Hyundai</a:t>
                      </a:r>
                      <a:endParaRPr lang="cs-CZ" sz="1400" b="1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 smtClean="0">
                          <a:solidFill>
                            <a:srgbClr val="072B51"/>
                          </a:solidFill>
                          <a:latin typeface="+mn-lt"/>
                        </a:rPr>
                        <a:t>automobilový</a:t>
                      </a:r>
                      <a:r>
                        <a:rPr lang="cs-CZ" sz="1400" b="0" i="0" u="none" strike="noStrike" baseline="0" dirty="0" smtClean="0">
                          <a:solidFill>
                            <a:srgbClr val="072B51"/>
                          </a:solidFill>
                          <a:latin typeface="+mn-lt"/>
                        </a:rPr>
                        <a:t> průmysl</a:t>
                      </a:r>
                      <a:endParaRPr lang="cs-CZ" sz="1400" b="0" i="0" u="none" strike="noStrike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43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rgbClr val="072B51"/>
                          </a:solidFill>
                          <a:latin typeface="+mn-lt"/>
                        </a:rPr>
                        <a:t>Volkswagen</a:t>
                      </a:r>
                      <a:endParaRPr lang="cs-CZ" sz="1400" b="1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 smtClean="0">
                          <a:solidFill>
                            <a:srgbClr val="072B51"/>
                          </a:solidFill>
                          <a:latin typeface="+mn-lt"/>
                        </a:rPr>
                        <a:t>automobilový</a:t>
                      </a:r>
                      <a:r>
                        <a:rPr lang="cs-CZ" sz="1400" b="0" i="0" u="none" strike="noStrike" baseline="0" dirty="0" smtClean="0">
                          <a:solidFill>
                            <a:srgbClr val="072B51"/>
                          </a:solidFill>
                          <a:latin typeface="+mn-lt"/>
                        </a:rPr>
                        <a:t> průmysl</a:t>
                      </a:r>
                      <a:endParaRPr lang="cs-CZ" sz="1400" b="0" i="0" u="none" strike="noStrike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4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 smtClean="0">
                          <a:solidFill>
                            <a:srgbClr val="072B51"/>
                          </a:solidFill>
                          <a:latin typeface="+mn-lt"/>
                        </a:rPr>
                        <a:t>Denso</a:t>
                      </a:r>
                      <a:endParaRPr lang="cs-CZ" sz="1400" b="1" i="0" u="none" strike="noStrike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 smtClean="0">
                          <a:solidFill>
                            <a:srgbClr val="072B51"/>
                          </a:solidFill>
                          <a:latin typeface="+mn-lt"/>
                        </a:rPr>
                        <a:t>automobilový</a:t>
                      </a:r>
                      <a:r>
                        <a:rPr lang="cs-CZ" sz="1400" b="0" i="0" u="none" strike="noStrike" baseline="0" dirty="0" smtClean="0">
                          <a:solidFill>
                            <a:srgbClr val="072B51"/>
                          </a:solidFill>
                          <a:latin typeface="+mn-lt"/>
                        </a:rPr>
                        <a:t> průmysl</a:t>
                      </a:r>
                      <a:endParaRPr lang="cs-CZ" sz="1400" b="0" i="0" u="none" strike="noStrike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4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rgbClr val="072B51"/>
                          </a:solidFill>
                          <a:latin typeface="+mn-lt"/>
                        </a:rPr>
                        <a:t>Caterpillar Solar Turbines</a:t>
                      </a: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 smtClean="0">
                          <a:solidFill>
                            <a:srgbClr val="072B51"/>
                          </a:solidFill>
                          <a:latin typeface="+mn-lt"/>
                        </a:rPr>
                        <a:t>strojírenství</a:t>
                      </a:r>
                      <a:endParaRPr lang="cs-CZ" sz="1400" b="0" i="0" u="none" strike="noStrike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43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rgbClr val="072B51"/>
                          </a:solidFill>
                          <a:latin typeface="+mn-lt"/>
                        </a:rPr>
                        <a:t>Eaton</a:t>
                      </a:r>
                      <a:endParaRPr lang="cs-CZ" sz="1400" b="1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072B51"/>
                          </a:solidFill>
                          <a:latin typeface="+mn-lt"/>
                        </a:rPr>
                        <a:t>elektronické součástky</a:t>
                      </a:r>
                      <a:endParaRPr lang="cs-CZ" sz="1400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43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rgbClr val="072B51"/>
                          </a:solidFill>
                          <a:latin typeface="+mn-lt"/>
                        </a:rPr>
                        <a:t>DHL</a:t>
                      </a:r>
                      <a:endParaRPr lang="cs-CZ" sz="1400" b="1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rgbClr val="072B51"/>
                          </a:solidFill>
                          <a:latin typeface="+mn-lt"/>
                          <a:ea typeface="+mn-ea"/>
                          <a:cs typeface="+mn-cs"/>
                        </a:rPr>
                        <a:t>IT datové centrum, strategické služby</a:t>
                      </a:r>
                      <a:endParaRPr lang="cs-CZ" sz="1400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4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 smtClean="0">
                          <a:solidFill>
                            <a:srgbClr val="072B51"/>
                          </a:solidFill>
                          <a:latin typeface="+mn-lt"/>
                        </a:rPr>
                        <a:t>Red Hat</a:t>
                      </a:r>
                      <a:endParaRPr lang="cs-CZ" sz="1400" b="1" i="0" u="none" strike="noStrike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 smtClean="0">
                          <a:solidFill>
                            <a:srgbClr val="072B51"/>
                          </a:solidFill>
                          <a:latin typeface="+mn-lt"/>
                        </a:rPr>
                        <a:t>IT</a:t>
                      </a:r>
                      <a:r>
                        <a:rPr lang="cs-CZ" sz="1400" b="0" i="0" u="none" strike="noStrike" baseline="0" dirty="0" smtClean="0">
                          <a:solidFill>
                            <a:srgbClr val="072B51"/>
                          </a:solidFill>
                          <a:latin typeface="+mn-lt"/>
                        </a:rPr>
                        <a:t> a vývoj softwaru</a:t>
                      </a:r>
                      <a:endParaRPr lang="cs-CZ" sz="1400" b="0" i="0" u="none" strike="noStrike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4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rgbClr val="072B51"/>
                          </a:solidFill>
                          <a:latin typeface="+mn-lt"/>
                        </a:rPr>
                        <a:t>IBM</a:t>
                      </a: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72B51"/>
                          </a:solidFill>
                          <a:latin typeface="+mn-lt"/>
                        </a:rPr>
                        <a:t>IT, </a:t>
                      </a:r>
                      <a:r>
                        <a:rPr lang="cs-CZ" sz="1400" b="0" i="0" u="none" strike="noStrike" dirty="0" smtClean="0">
                          <a:solidFill>
                            <a:srgbClr val="072B51"/>
                          </a:solidFill>
                          <a:latin typeface="+mn-lt"/>
                        </a:rPr>
                        <a:t>strategické služby</a:t>
                      </a:r>
                      <a:endParaRPr lang="cs-CZ" sz="1400" b="0" i="0" u="none" strike="noStrike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4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1" i="0" u="none" strike="noStrike" dirty="0">
                          <a:solidFill>
                            <a:srgbClr val="072B51"/>
                          </a:solidFill>
                          <a:latin typeface="+mn-lt"/>
                        </a:rPr>
                        <a:t>Honeywell</a:t>
                      </a: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 smtClean="0">
                          <a:solidFill>
                            <a:srgbClr val="072B51"/>
                          </a:solidFill>
                          <a:latin typeface="+mn-lt"/>
                        </a:rPr>
                        <a:t>letecký průmysl, strategické služby</a:t>
                      </a:r>
                      <a:endParaRPr lang="cs-CZ" sz="1400" b="0" i="0" u="none" strike="noStrike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55588"/>
              </p:ext>
            </p:extLst>
          </p:nvPr>
        </p:nvGraphicFramePr>
        <p:xfrm>
          <a:off x="323528" y="1340768"/>
          <a:ext cx="8664450" cy="4324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Mezinárodní projekty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  <a:ea typeface="MS Gothic"/>
                <a:cs typeface="MS Gothic"/>
              </a:rPr>
              <a:t>České technologické </a:t>
            </a:r>
            <a:r>
              <a:rPr lang="cs-CZ" b="1" dirty="0" smtClean="0">
                <a:solidFill>
                  <a:srgbClr val="C00000"/>
                </a:solidFill>
                <a:ea typeface="MS Gothic"/>
                <a:cs typeface="MS Gothic"/>
              </a:rPr>
              <a:t>dny</a:t>
            </a:r>
            <a:endParaRPr lang="cs-CZ" dirty="0" smtClean="0"/>
          </a:p>
          <a:p>
            <a:r>
              <a:rPr lang="cs-CZ" dirty="0"/>
              <a:t>podpora mezinárodní spolupráce v oblasti vědy, výzkumu a inovací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  <a:ea typeface="MS Gothic"/>
                <a:cs typeface="MS Gothic"/>
              </a:rPr>
              <a:t>GESHER/MOST</a:t>
            </a:r>
            <a:endParaRPr lang="cs-CZ" dirty="0"/>
          </a:p>
          <a:p>
            <a:r>
              <a:rPr lang="cs-CZ" dirty="0"/>
              <a:t>program mezinárodní spolupráce mezi Českou republikou a státem Izrael </a:t>
            </a:r>
            <a:r>
              <a:rPr lang="cs-CZ" dirty="0" smtClean="0"/>
              <a:t>v </a:t>
            </a:r>
            <a:r>
              <a:rPr lang="cs-CZ" dirty="0"/>
              <a:t>aplikovaném výzkumu a experimentálním </a:t>
            </a:r>
            <a:r>
              <a:rPr lang="cs-CZ" dirty="0" smtClean="0"/>
              <a:t>vývoji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  <a:ea typeface="MS Gothic"/>
                <a:cs typeface="MS Gothic"/>
              </a:rPr>
              <a:t>Mezinárodní </a:t>
            </a:r>
            <a:r>
              <a:rPr lang="cs-CZ" b="1" dirty="0">
                <a:solidFill>
                  <a:srgbClr val="C00000"/>
                </a:solidFill>
                <a:ea typeface="MS Gothic"/>
                <a:cs typeface="MS Gothic"/>
              </a:rPr>
              <a:t>technologická </a:t>
            </a:r>
            <a:r>
              <a:rPr lang="cs-CZ" b="1" dirty="0" smtClean="0">
                <a:solidFill>
                  <a:srgbClr val="C00000"/>
                </a:solidFill>
                <a:ea typeface="MS Gothic"/>
                <a:cs typeface="MS Gothic"/>
              </a:rPr>
              <a:t>spolupráce</a:t>
            </a:r>
            <a:endParaRPr lang="cs-CZ" b="1" dirty="0"/>
          </a:p>
          <a:p>
            <a:r>
              <a:rPr lang="pl-PL" dirty="0"/>
              <a:t>program pro podporu </a:t>
            </a:r>
            <a:r>
              <a:rPr lang="pl-PL" dirty="0" smtClean="0"/>
              <a:t>technologické spolupráce </a:t>
            </a:r>
            <a:r>
              <a:rPr lang="pl-PL" dirty="0"/>
              <a:t>podniků z ČR a ze zemí mimo EU</a:t>
            </a:r>
          </a:p>
          <a:p>
            <a:pPr marL="457200" lvl="1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pPr marL="0" lvl="3" indent="0" defTabSz="457200">
              <a:spcBef>
                <a:spcPts val="550"/>
              </a:spcBef>
              <a:buClr>
                <a:srgbClr val="000000"/>
              </a:buClr>
              <a:buSzPct val="100000"/>
              <a:buNone/>
              <a:tabLst>
                <a:tab pos="671513" algn="l"/>
                <a:tab pos="1585913" algn="l"/>
                <a:tab pos="2500313" algn="l"/>
                <a:tab pos="3414713" algn="l"/>
                <a:tab pos="4329113" algn="l"/>
                <a:tab pos="5243513" algn="l"/>
                <a:tab pos="6157913" algn="l"/>
                <a:tab pos="7072313" algn="l"/>
                <a:tab pos="7986713" algn="l"/>
                <a:tab pos="8901113" algn="l"/>
                <a:tab pos="9815513" algn="l"/>
              </a:tabLst>
              <a:defRPr/>
            </a:pPr>
            <a:r>
              <a:rPr lang="cs-CZ" sz="2000" b="1" kern="0" dirty="0">
                <a:solidFill>
                  <a:srgbClr val="C00000"/>
                </a:solidFill>
              </a:rPr>
              <a:t>CzechLink</a:t>
            </a:r>
          </a:p>
          <a:p>
            <a:r>
              <a:rPr lang="pl-PL" dirty="0"/>
              <a:t>podporuje akvizice stávajících společností a </a:t>
            </a:r>
            <a:r>
              <a:rPr lang="pl-PL" dirty="0" smtClean="0"/>
              <a:t>vznik joint </a:t>
            </a:r>
            <a:r>
              <a:rPr lang="pl-PL" dirty="0"/>
              <a:t>venture partnerství</a:t>
            </a:r>
          </a:p>
          <a:p>
            <a:pPr marL="457200" lvl="1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916648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CzechEkoSystem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1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cs-CZ" sz="1800" dirty="0" smtClean="0"/>
              <a:t>inovační </a:t>
            </a:r>
            <a:r>
              <a:rPr lang="cs-CZ" sz="1800" dirty="0"/>
              <a:t>ekosystém pro rizikový kapitál</a:t>
            </a:r>
          </a:p>
          <a:p>
            <a:pPr>
              <a:lnSpc>
                <a:spcPct val="120000"/>
              </a:lnSpc>
            </a:pPr>
            <a:r>
              <a:rPr lang="cs-CZ" sz="1800" dirty="0" smtClean="0"/>
              <a:t>pomoc </a:t>
            </a:r>
            <a:r>
              <a:rPr lang="cs-CZ" sz="1800" dirty="0"/>
              <a:t>malým a středním podnikům </a:t>
            </a:r>
            <a:r>
              <a:rPr lang="cs-CZ" sz="1800" dirty="0" smtClean="0"/>
              <a:t>s </a:t>
            </a:r>
            <a:r>
              <a:rPr lang="cs-CZ" sz="1800" b="1" dirty="0" smtClean="0"/>
              <a:t>překonáváním </a:t>
            </a:r>
            <a:r>
              <a:rPr lang="cs-CZ" sz="1800" b="1" dirty="0"/>
              <a:t>problémů </a:t>
            </a: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>při rozjezdu </a:t>
            </a:r>
            <a:r>
              <a:rPr lang="cs-CZ" sz="1800" b="1" dirty="0"/>
              <a:t>podnikání</a:t>
            </a:r>
            <a:r>
              <a:rPr lang="cs-CZ" sz="1800" dirty="0"/>
              <a:t> kvůli nedostatku finančních zdrojů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a </a:t>
            </a:r>
            <a:r>
              <a:rPr lang="cs-CZ" sz="1800" b="1" dirty="0" smtClean="0"/>
              <a:t>nastartováním jejich rozvoje</a:t>
            </a:r>
            <a:endParaRPr lang="cs-CZ" sz="1800" b="1" dirty="0"/>
          </a:p>
          <a:p>
            <a:pPr>
              <a:lnSpc>
                <a:spcPct val="120000"/>
              </a:lnSpc>
            </a:pPr>
            <a:r>
              <a:rPr lang="cs-CZ" sz="1800" dirty="0" smtClean="0"/>
              <a:t>podpora </a:t>
            </a:r>
            <a:r>
              <a:rPr lang="cs-CZ" sz="1800" dirty="0"/>
              <a:t>formou specializovaného poradenství a koučinku</a:t>
            </a:r>
          </a:p>
          <a:p>
            <a:pPr>
              <a:lnSpc>
                <a:spcPct val="120000"/>
              </a:lnSpc>
            </a:pPr>
            <a:r>
              <a:rPr lang="cs-CZ" sz="1800" dirty="0" smtClean="0"/>
              <a:t>z </a:t>
            </a:r>
            <a:r>
              <a:rPr lang="cs-CZ" sz="1800" dirty="0"/>
              <a:t>programu mohou jednotlivé podniky získat až 3 mil. korun</a:t>
            </a:r>
          </a:p>
          <a:p>
            <a:pPr>
              <a:lnSpc>
                <a:spcPct val="120000"/>
              </a:lnSpc>
            </a:pPr>
            <a:r>
              <a:rPr lang="cs-CZ" sz="1800" dirty="0" smtClean="0"/>
              <a:t>29</a:t>
            </a:r>
            <a:r>
              <a:rPr lang="cs-CZ" sz="1800" dirty="0"/>
              <a:t>. 6. 2012 ukončena I. výzva</a:t>
            </a:r>
          </a:p>
          <a:p>
            <a:pPr>
              <a:lnSpc>
                <a:spcPct val="120000"/>
              </a:lnSpc>
            </a:pPr>
            <a:r>
              <a:rPr lang="cs-CZ" sz="1800" dirty="0" smtClean="0"/>
              <a:t>9/2012 </a:t>
            </a:r>
            <a:r>
              <a:rPr lang="cs-CZ" sz="1800" dirty="0"/>
              <a:t>předpoklad vyhlášení II. výzvy</a:t>
            </a:r>
          </a:p>
          <a:p>
            <a:pPr marL="0" indent="0">
              <a:lnSpc>
                <a:spcPct val="120000"/>
              </a:lnSpc>
              <a:buNone/>
            </a:pPr>
            <a:endParaRPr lang="cs-CZ" sz="1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cs-CZ" b="1" dirty="0">
                <a:solidFill>
                  <a:srgbClr val="C00000"/>
                </a:solidFill>
                <a:ea typeface="MS Gothic"/>
                <a:cs typeface="MS Gothic"/>
              </a:rPr>
              <a:t>Seed fond (MPO)</a:t>
            </a:r>
          </a:p>
          <a:p>
            <a:pPr>
              <a:lnSpc>
                <a:spcPct val="120000"/>
              </a:lnSpc>
            </a:pPr>
            <a:r>
              <a:rPr lang="cs-CZ" sz="1600" dirty="0" smtClean="0"/>
              <a:t>fond </a:t>
            </a:r>
            <a:r>
              <a:rPr lang="cs-CZ" sz="1600" dirty="0"/>
              <a:t>rizikového kapitálu, který </a:t>
            </a:r>
            <a:r>
              <a:rPr lang="cs-CZ" sz="1600" dirty="0" smtClean="0"/>
              <a:t>bude </a:t>
            </a:r>
            <a:br>
              <a:rPr lang="cs-CZ" sz="1600" dirty="0" smtClean="0"/>
            </a:br>
            <a:r>
              <a:rPr lang="cs-CZ" sz="1600" dirty="0" smtClean="0"/>
              <a:t>investovat do </a:t>
            </a:r>
            <a:r>
              <a:rPr lang="cs-CZ" sz="1600" dirty="0"/>
              <a:t>projektů firem </a:t>
            </a:r>
            <a:r>
              <a:rPr lang="cs-CZ" sz="1600" dirty="0" smtClean="0"/>
              <a:t>vyhledaných </a:t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připravených </a:t>
            </a:r>
            <a:r>
              <a:rPr lang="cs-CZ" sz="1600" dirty="0" smtClean="0"/>
              <a:t>projektem </a:t>
            </a:r>
            <a:r>
              <a:rPr lang="cs-CZ" sz="1600" b="1" dirty="0"/>
              <a:t>CzechEkoSystem</a:t>
            </a:r>
            <a:r>
              <a:rPr lang="cs-CZ" sz="1600" dirty="0"/>
              <a:t> </a:t>
            </a:r>
          </a:p>
          <a:p>
            <a:pPr marL="0" indent="0">
              <a:buNone/>
            </a:pPr>
            <a:endParaRPr lang="cs-CZ" sz="1800" dirty="0" smtClean="0"/>
          </a:p>
          <a:p>
            <a:pPr marL="457200" lvl="1" indent="0">
              <a:buNone/>
            </a:pP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5144185" y="3429000"/>
            <a:ext cx="3744416" cy="210634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72B51"/>
            </a:solidFill>
          </a:ln>
          <a:effectLst>
            <a:outerShdw blurRad="50800" dist="190500" dir="8100000" algn="ctr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>
              <a:lnSpc>
                <a:spcPct val="110000"/>
              </a:lnSpc>
              <a:spcBef>
                <a:spcPts val="550"/>
              </a:spcBef>
              <a:buSzPct val="55000"/>
              <a:buFont typeface="Times New Roman" pitchFamily="18" charset="0"/>
              <a:buNone/>
              <a:defRPr/>
            </a:pPr>
            <a:r>
              <a:rPr lang="cs-CZ" sz="1400" b="1" kern="0" dirty="0" smtClean="0">
                <a:solidFill>
                  <a:srgbClr val="C00000"/>
                </a:solidFill>
                <a:cs typeface="Arial" pitchFamily="34" charset="0"/>
              </a:rPr>
              <a:t>Účastník</a:t>
            </a:r>
          </a:p>
          <a:p>
            <a:pPr marL="180000" lvl="3" indent="-180000" defTabSz="457200">
              <a:lnSpc>
                <a:spcPct val="110000"/>
              </a:lnSpc>
              <a:spcBef>
                <a:spcPts val="550"/>
              </a:spcBef>
              <a:buClr>
                <a:srgbClr val="000000"/>
              </a:buClr>
              <a:buSzPct val="100000"/>
              <a:tabLst>
                <a:tab pos="671513" algn="l"/>
                <a:tab pos="1585913" algn="l"/>
                <a:tab pos="2500313" algn="l"/>
                <a:tab pos="3414713" algn="l"/>
                <a:tab pos="4329113" algn="l"/>
                <a:tab pos="5243513" algn="l"/>
                <a:tab pos="6157913" algn="l"/>
                <a:tab pos="7072313" algn="l"/>
                <a:tab pos="7986713" algn="l"/>
                <a:tab pos="8901113" algn="l"/>
                <a:tab pos="9815513" algn="l"/>
              </a:tabLst>
              <a:defRPr/>
            </a:pPr>
            <a:r>
              <a:rPr lang="cs-CZ" sz="1400" b="1" kern="0" dirty="0" smtClean="0">
                <a:solidFill>
                  <a:srgbClr val="C00000"/>
                </a:solidFill>
              </a:rPr>
              <a:t>--</a:t>
            </a:r>
            <a:r>
              <a:rPr lang="en-GB" sz="1400" dirty="0" smtClean="0">
                <a:solidFill>
                  <a:srgbClr val="C00000"/>
                </a:solidFill>
                <a:ea typeface="MS Gothic"/>
                <a:cs typeface="MS Gothic"/>
              </a:rPr>
              <a:t> </a:t>
            </a:r>
            <a:r>
              <a:rPr lang="cs-CZ" sz="1400" dirty="0" smtClean="0">
                <a:solidFill>
                  <a:schemeClr val="tx1"/>
                </a:solidFill>
                <a:ea typeface="MS Gothic"/>
                <a:cs typeface="MS Gothic"/>
              </a:rPr>
              <a:t>získá praktické </a:t>
            </a:r>
            <a:r>
              <a:rPr lang="cs-CZ" sz="1400" noProof="1" smtClean="0">
                <a:solidFill>
                  <a:schemeClr val="tx1"/>
                </a:solidFill>
                <a:cs typeface="Arial" charset="0"/>
              </a:rPr>
              <a:t>zkušenosti </a:t>
            </a:r>
            <a:r>
              <a:rPr lang="cs-CZ" sz="1400" noProof="1">
                <a:solidFill>
                  <a:schemeClr val="tx1"/>
                </a:solidFill>
                <a:cs typeface="Arial" charset="0"/>
              </a:rPr>
              <a:t>při komercializaci vlastního produktu či </a:t>
            </a:r>
            <a:r>
              <a:rPr lang="cs-CZ" sz="1400" noProof="1" smtClean="0">
                <a:solidFill>
                  <a:schemeClr val="tx1"/>
                </a:solidFill>
                <a:cs typeface="Arial" charset="0"/>
              </a:rPr>
              <a:t>služby</a:t>
            </a:r>
          </a:p>
          <a:p>
            <a:pPr marL="180000" lvl="3" indent="-180000" defTabSz="457200">
              <a:lnSpc>
                <a:spcPct val="110000"/>
              </a:lnSpc>
              <a:spcBef>
                <a:spcPts val="550"/>
              </a:spcBef>
              <a:buClr>
                <a:srgbClr val="000000"/>
              </a:buClr>
              <a:buSzPct val="100000"/>
              <a:tabLst>
                <a:tab pos="671513" algn="l"/>
                <a:tab pos="1585913" algn="l"/>
                <a:tab pos="2500313" algn="l"/>
                <a:tab pos="3414713" algn="l"/>
                <a:tab pos="4329113" algn="l"/>
                <a:tab pos="5243513" algn="l"/>
                <a:tab pos="6157913" algn="l"/>
                <a:tab pos="7072313" algn="l"/>
                <a:tab pos="7986713" algn="l"/>
                <a:tab pos="8901113" algn="l"/>
                <a:tab pos="9815513" algn="l"/>
              </a:tabLst>
              <a:defRPr/>
            </a:pPr>
            <a:r>
              <a:rPr lang="cs-CZ" sz="1400" b="1" kern="0" dirty="0" smtClean="0">
                <a:solidFill>
                  <a:srgbClr val="C00000"/>
                </a:solidFill>
              </a:rPr>
              <a:t>--</a:t>
            </a:r>
            <a:r>
              <a:rPr lang="en-GB" sz="1400" dirty="0" smtClean="0">
                <a:solidFill>
                  <a:srgbClr val="C00000"/>
                </a:solidFill>
                <a:ea typeface="MS Gothic"/>
                <a:cs typeface="MS Gothic"/>
              </a:rPr>
              <a:t> </a:t>
            </a:r>
            <a:r>
              <a:rPr lang="cs-CZ" sz="1400" noProof="1" smtClean="0">
                <a:solidFill>
                  <a:schemeClr val="tx1"/>
                </a:solidFill>
                <a:cs typeface="Arial" charset="0"/>
              </a:rPr>
              <a:t>uplatní podnikatelský záměr</a:t>
            </a:r>
          </a:p>
          <a:p>
            <a:pPr marL="180000" lvl="3" indent="-180000" defTabSz="457200">
              <a:lnSpc>
                <a:spcPct val="110000"/>
              </a:lnSpc>
              <a:spcBef>
                <a:spcPts val="550"/>
              </a:spcBef>
              <a:buClr>
                <a:srgbClr val="000000"/>
              </a:buClr>
              <a:buSzPct val="100000"/>
              <a:tabLst>
                <a:tab pos="671513" algn="l"/>
                <a:tab pos="1585913" algn="l"/>
                <a:tab pos="2500313" algn="l"/>
                <a:tab pos="3414713" algn="l"/>
                <a:tab pos="4329113" algn="l"/>
                <a:tab pos="5243513" algn="l"/>
                <a:tab pos="6157913" algn="l"/>
                <a:tab pos="7072313" algn="l"/>
                <a:tab pos="7986713" algn="l"/>
                <a:tab pos="8901113" algn="l"/>
                <a:tab pos="9815513" algn="l"/>
              </a:tabLst>
              <a:defRPr/>
            </a:pPr>
            <a:r>
              <a:rPr lang="cs-CZ" sz="1400" b="1" kern="0" dirty="0" smtClean="0">
                <a:solidFill>
                  <a:srgbClr val="C00000"/>
                </a:solidFill>
              </a:rPr>
              <a:t>--</a:t>
            </a:r>
            <a:r>
              <a:rPr lang="en-GB" sz="1400" dirty="0" smtClean="0">
                <a:solidFill>
                  <a:srgbClr val="C00000"/>
                </a:solidFill>
                <a:ea typeface="MS Gothic"/>
                <a:cs typeface="MS Gothic"/>
              </a:rPr>
              <a:t> </a:t>
            </a:r>
            <a:r>
              <a:rPr lang="cs-CZ" sz="1400" noProof="1" smtClean="0">
                <a:solidFill>
                  <a:schemeClr val="tx1"/>
                </a:solidFill>
                <a:cs typeface="Arial" charset="0"/>
              </a:rPr>
              <a:t>posílí své manažerské </a:t>
            </a:r>
            <a:r>
              <a:rPr lang="cs-CZ" sz="1400" noProof="1">
                <a:solidFill>
                  <a:schemeClr val="tx1"/>
                </a:solidFill>
                <a:cs typeface="Arial" charset="0"/>
              </a:rPr>
              <a:t>a </a:t>
            </a:r>
            <a:r>
              <a:rPr lang="cs-CZ" sz="1400" noProof="1" smtClean="0">
                <a:solidFill>
                  <a:schemeClr val="tx1"/>
                </a:solidFill>
                <a:cs typeface="Arial" charset="0"/>
              </a:rPr>
              <a:t>marketingové schopnosti</a:t>
            </a:r>
            <a:endParaRPr lang="cs-CZ" sz="1400" noProof="1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044" y="5763954"/>
            <a:ext cx="830436" cy="269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367" y="5750549"/>
            <a:ext cx="1644052" cy="25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185" y="5670336"/>
            <a:ext cx="867976" cy="41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0660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CzechAccelerator 2011-2014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rozvoj </a:t>
            </a:r>
            <a:r>
              <a:rPr lang="cs-CZ" dirty="0"/>
              <a:t>českých technologických malých a středních podniků</a:t>
            </a:r>
            <a:br>
              <a:rPr lang="cs-CZ" dirty="0"/>
            </a:br>
            <a:r>
              <a:rPr lang="cs-CZ" b="1" dirty="0"/>
              <a:t>na zahraničních trzích</a:t>
            </a:r>
          </a:p>
          <a:p>
            <a:pPr marL="0" indent="0">
              <a:buNone/>
            </a:pPr>
            <a:endParaRPr lang="cs-CZ" sz="1800" dirty="0" smtClean="0"/>
          </a:p>
          <a:p>
            <a:r>
              <a:rPr lang="cs-CZ" dirty="0"/>
              <a:t>navazuje na předchozí </a:t>
            </a:r>
            <a:r>
              <a:rPr lang="cs-CZ" dirty="0" smtClean="0"/>
              <a:t>úspěšnou pilotní </a:t>
            </a:r>
            <a:r>
              <a:rPr lang="cs-CZ" dirty="0"/>
              <a:t>část v Silicon Valley v USA</a:t>
            </a:r>
          </a:p>
          <a:p>
            <a:pPr marL="0" indent="0">
              <a:buNone/>
            </a:pPr>
            <a:endParaRPr lang="cs-CZ" sz="1800" dirty="0" smtClean="0"/>
          </a:p>
          <a:p>
            <a:r>
              <a:rPr lang="pl-PL" dirty="0" smtClean="0"/>
              <a:t>dosud </a:t>
            </a:r>
            <a:r>
              <a:rPr lang="pl-PL" dirty="0"/>
              <a:t>se zúčastnilo 14 </a:t>
            </a:r>
            <a:r>
              <a:rPr lang="pl-PL" dirty="0" smtClean="0"/>
              <a:t>firem, z </a:t>
            </a:r>
            <a:r>
              <a:rPr lang="pl-PL" dirty="0"/>
              <a:t>toto 3 opakovaně</a:t>
            </a:r>
          </a:p>
          <a:p>
            <a:pPr marL="457200" lvl="1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r>
              <a:rPr lang="pl-PL" dirty="0" smtClean="0"/>
              <a:t>IV. </a:t>
            </a:r>
            <a:r>
              <a:rPr lang="pl-PL" dirty="0"/>
              <a:t>výzva </a:t>
            </a:r>
            <a:r>
              <a:rPr lang="pl-PL" dirty="0" smtClean="0"/>
              <a:t>vyhlášena od </a:t>
            </a:r>
            <a:r>
              <a:rPr lang="pl-PL" b="1" dirty="0" smtClean="0"/>
              <a:t>27. 6. 2012</a:t>
            </a:r>
            <a:endParaRPr lang="cs-CZ" sz="1600" b="1" dirty="0"/>
          </a:p>
        </p:txBody>
      </p:sp>
      <p:sp>
        <p:nvSpPr>
          <p:cNvPr id="6" name="Obdélník 5"/>
          <p:cNvSpPr/>
          <p:nvPr/>
        </p:nvSpPr>
        <p:spPr>
          <a:xfrm>
            <a:off x="415144" y="4247440"/>
            <a:ext cx="8376418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85000"/>
              </a:schemeClr>
            </a:solidFill>
          </a:ln>
          <a:effectLst>
            <a:outerShdw blurRad="50800" dist="190500" dir="8100000" algn="ctr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lvl="3" indent="-180000" defTabSz="457200">
              <a:lnSpc>
                <a:spcPct val="110000"/>
              </a:lnSpc>
              <a:spcBef>
                <a:spcPts val="550"/>
              </a:spcBef>
              <a:buClr>
                <a:srgbClr val="000000"/>
              </a:buClr>
              <a:buSzPct val="100000"/>
              <a:tabLst>
                <a:tab pos="671513" algn="l"/>
                <a:tab pos="1585913" algn="l"/>
                <a:tab pos="2500313" algn="l"/>
                <a:tab pos="3414713" algn="l"/>
                <a:tab pos="4329113" algn="l"/>
                <a:tab pos="5243513" algn="l"/>
                <a:tab pos="6157913" algn="l"/>
                <a:tab pos="7072313" algn="l"/>
                <a:tab pos="7986713" algn="l"/>
                <a:tab pos="8901113" algn="l"/>
                <a:tab pos="9815513" algn="l"/>
              </a:tabLst>
              <a:defRPr/>
            </a:pPr>
            <a:r>
              <a:rPr lang="cs-CZ" sz="1400" b="1" kern="0" dirty="0">
                <a:solidFill>
                  <a:srgbClr val="C00000"/>
                </a:solidFill>
              </a:rPr>
              <a:t>Forma podpory:</a:t>
            </a:r>
          </a:p>
          <a:p>
            <a:pPr marL="180000" lvl="3" indent="-180000" defTabSz="457200">
              <a:lnSpc>
                <a:spcPct val="110000"/>
              </a:lnSpc>
              <a:spcBef>
                <a:spcPts val="550"/>
              </a:spcBef>
              <a:buClr>
                <a:srgbClr val="000000"/>
              </a:buClr>
              <a:buSzPct val="100000"/>
              <a:tabLst>
                <a:tab pos="671513" algn="l"/>
                <a:tab pos="1585913" algn="l"/>
                <a:tab pos="2500313" algn="l"/>
                <a:tab pos="3414713" algn="l"/>
                <a:tab pos="4329113" algn="l"/>
                <a:tab pos="5243513" algn="l"/>
                <a:tab pos="6157913" algn="l"/>
                <a:tab pos="7072313" algn="l"/>
                <a:tab pos="7986713" algn="l"/>
                <a:tab pos="8901113" algn="l"/>
                <a:tab pos="9815513" algn="l"/>
              </a:tabLst>
              <a:defRPr/>
            </a:pPr>
            <a:r>
              <a:rPr lang="cs-CZ" sz="1400" b="1" kern="0" dirty="0">
                <a:solidFill>
                  <a:srgbClr val="C00000"/>
                </a:solidFill>
              </a:rPr>
              <a:t>--</a:t>
            </a:r>
            <a:r>
              <a:rPr lang="cs-CZ" sz="1400" b="1" kern="0" dirty="0">
                <a:solidFill>
                  <a:srgbClr val="FF0000"/>
                </a:solidFill>
              </a:rPr>
              <a:t> </a:t>
            </a:r>
            <a:r>
              <a:rPr lang="cs-CZ" sz="1400" kern="0" dirty="0">
                <a:solidFill>
                  <a:srgbClr val="072B51"/>
                </a:solidFill>
              </a:rPr>
              <a:t>bezplatný pronájem kancelářských prostor v destinaci</a:t>
            </a:r>
          </a:p>
          <a:p>
            <a:pPr marL="180000" lvl="3" indent="-180000" defTabSz="457200">
              <a:lnSpc>
                <a:spcPct val="110000"/>
              </a:lnSpc>
              <a:spcBef>
                <a:spcPts val="550"/>
              </a:spcBef>
              <a:buClr>
                <a:srgbClr val="000000"/>
              </a:buClr>
              <a:buSzPct val="100000"/>
              <a:tabLst>
                <a:tab pos="671513" algn="l"/>
                <a:tab pos="1585913" algn="l"/>
                <a:tab pos="2500313" algn="l"/>
                <a:tab pos="3414713" algn="l"/>
                <a:tab pos="4329113" algn="l"/>
                <a:tab pos="5243513" algn="l"/>
                <a:tab pos="6157913" algn="l"/>
                <a:tab pos="7072313" algn="l"/>
                <a:tab pos="7986713" algn="l"/>
                <a:tab pos="8901113" algn="l"/>
                <a:tab pos="9815513" algn="l"/>
              </a:tabLst>
              <a:defRPr/>
            </a:pPr>
            <a:r>
              <a:rPr lang="cs-CZ" sz="1400" b="1" kern="0" dirty="0">
                <a:solidFill>
                  <a:srgbClr val="C00000"/>
                </a:solidFill>
              </a:rPr>
              <a:t>--</a:t>
            </a:r>
            <a:r>
              <a:rPr lang="cs-CZ" sz="1400" b="1" kern="0" dirty="0">
                <a:solidFill>
                  <a:srgbClr val="FF0000"/>
                </a:solidFill>
              </a:rPr>
              <a:t> </a:t>
            </a:r>
            <a:r>
              <a:rPr lang="cs-CZ" sz="1400" dirty="0">
                <a:solidFill>
                  <a:srgbClr val="072B51"/>
                </a:solidFill>
                <a:cs typeface="Arial" charset="0"/>
              </a:rPr>
              <a:t>přístup k potenciálním strategickým </a:t>
            </a:r>
            <a:r>
              <a:rPr lang="cs-CZ" sz="1400" dirty="0" smtClean="0">
                <a:solidFill>
                  <a:srgbClr val="072B51"/>
                </a:solidFill>
                <a:cs typeface="Arial" charset="0"/>
              </a:rPr>
              <a:t>partnerům a </a:t>
            </a:r>
            <a:r>
              <a:rPr lang="cs-CZ" sz="1400" dirty="0">
                <a:solidFill>
                  <a:srgbClr val="072B51"/>
                </a:solidFill>
                <a:cs typeface="Arial" charset="0"/>
              </a:rPr>
              <a:t>špičkovým poradcům</a:t>
            </a:r>
            <a:endParaRPr lang="cs-CZ" sz="1400" kern="0" dirty="0">
              <a:solidFill>
                <a:srgbClr val="072B51"/>
              </a:solidFill>
            </a:endParaRPr>
          </a:p>
          <a:p>
            <a:pPr marL="180000" lvl="3" indent="-180000" defTabSz="457200">
              <a:lnSpc>
                <a:spcPct val="110000"/>
              </a:lnSpc>
              <a:spcBef>
                <a:spcPts val="550"/>
              </a:spcBef>
              <a:buClr>
                <a:srgbClr val="000000"/>
              </a:buClr>
              <a:buSzPct val="100000"/>
              <a:tabLst>
                <a:tab pos="671513" algn="l"/>
                <a:tab pos="1585913" algn="l"/>
                <a:tab pos="2500313" algn="l"/>
                <a:tab pos="3414713" algn="l"/>
                <a:tab pos="4329113" algn="l"/>
                <a:tab pos="5243513" algn="l"/>
                <a:tab pos="6157913" algn="l"/>
                <a:tab pos="7072313" algn="l"/>
                <a:tab pos="7986713" algn="l"/>
                <a:tab pos="8901113" algn="l"/>
                <a:tab pos="9815513" algn="l"/>
              </a:tabLst>
              <a:defRPr/>
            </a:pPr>
            <a:r>
              <a:rPr lang="cs-CZ" sz="1400" b="1" kern="0" dirty="0">
                <a:solidFill>
                  <a:srgbClr val="C00000"/>
                </a:solidFill>
              </a:rPr>
              <a:t>--</a:t>
            </a:r>
            <a:r>
              <a:rPr lang="cs-CZ" sz="1400" b="1" kern="0" dirty="0">
                <a:solidFill>
                  <a:srgbClr val="FF0000"/>
                </a:solidFill>
              </a:rPr>
              <a:t> </a:t>
            </a:r>
            <a:r>
              <a:rPr lang="cs-CZ" sz="1400" dirty="0">
                <a:solidFill>
                  <a:srgbClr val="072B51"/>
                </a:solidFill>
                <a:cs typeface="Arial" charset="0"/>
              </a:rPr>
              <a:t>účast na pravidelných networkingových </a:t>
            </a:r>
            <a:r>
              <a:rPr lang="cs-CZ" sz="1400" dirty="0" smtClean="0">
                <a:solidFill>
                  <a:srgbClr val="072B51"/>
                </a:solidFill>
                <a:cs typeface="Arial" charset="0"/>
              </a:rPr>
              <a:t>akcích a seminářích</a:t>
            </a:r>
            <a:endParaRPr lang="cs-CZ" sz="1400" dirty="0">
              <a:solidFill>
                <a:srgbClr val="072B51"/>
              </a:solidFill>
              <a:cs typeface="Arial" charset="0"/>
            </a:endParaRPr>
          </a:p>
          <a:p>
            <a:pPr marL="180000" lvl="3" indent="-180000" defTabSz="457200">
              <a:lnSpc>
                <a:spcPct val="110000"/>
              </a:lnSpc>
              <a:spcBef>
                <a:spcPts val="550"/>
              </a:spcBef>
              <a:buClr>
                <a:srgbClr val="000000"/>
              </a:buClr>
              <a:buSzPct val="100000"/>
              <a:tabLst>
                <a:tab pos="671513" algn="l"/>
                <a:tab pos="1585913" algn="l"/>
                <a:tab pos="2500313" algn="l"/>
                <a:tab pos="3414713" algn="l"/>
                <a:tab pos="4329113" algn="l"/>
                <a:tab pos="5243513" algn="l"/>
                <a:tab pos="6157913" algn="l"/>
                <a:tab pos="7072313" algn="l"/>
                <a:tab pos="7986713" algn="l"/>
                <a:tab pos="8901113" algn="l"/>
                <a:tab pos="9815513" algn="l"/>
              </a:tabLst>
              <a:defRPr/>
            </a:pPr>
            <a:r>
              <a:rPr lang="cs-CZ" sz="1400" b="1" kern="0" dirty="0">
                <a:solidFill>
                  <a:srgbClr val="C00000"/>
                </a:solidFill>
              </a:rPr>
              <a:t>-- </a:t>
            </a:r>
            <a:r>
              <a:rPr lang="cs-CZ" sz="1400" kern="0" dirty="0">
                <a:solidFill>
                  <a:srgbClr val="072B51"/>
                </a:solidFill>
              </a:rPr>
              <a:t>konzultační služby v oblasti právní, marketingové, </a:t>
            </a:r>
            <a:r>
              <a:rPr lang="cs-CZ" sz="1400" kern="0" dirty="0" smtClean="0">
                <a:solidFill>
                  <a:srgbClr val="072B51"/>
                </a:solidFill>
              </a:rPr>
              <a:t>HR, finanční </a:t>
            </a:r>
            <a:r>
              <a:rPr lang="cs-CZ" sz="1400" kern="0" dirty="0">
                <a:solidFill>
                  <a:srgbClr val="072B51"/>
                </a:solidFill>
              </a:rPr>
              <a:t>strategie, </a:t>
            </a:r>
            <a:r>
              <a:rPr lang="cs-CZ" sz="1400" kern="0" dirty="0" smtClean="0">
                <a:solidFill>
                  <a:srgbClr val="072B51"/>
                </a:solidFill>
              </a:rPr>
              <a:t>business development </a:t>
            </a:r>
            <a:r>
              <a:rPr lang="cs-CZ" sz="1400" kern="0" dirty="0">
                <a:solidFill>
                  <a:srgbClr val="072B51"/>
                </a:solidFill>
              </a:rPr>
              <a:t>apod</a:t>
            </a:r>
            <a:r>
              <a:rPr lang="cs-CZ" sz="1400" kern="0" dirty="0" smtClean="0">
                <a:solidFill>
                  <a:srgbClr val="072B51"/>
                </a:solidFill>
              </a:rPr>
              <a:t>.</a:t>
            </a:r>
            <a:endParaRPr lang="cs-CZ" sz="1400" dirty="0">
              <a:solidFill>
                <a:srgbClr val="072B51"/>
              </a:solidFill>
              <a:cs typeface="Arial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725677"/>
            <a:ext cx="867976" cy="410417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816878"/>
            <a:ext cx="1644052" cy="25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939" y="3796202"/>
            <a:ext cx="830436" cy="269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5589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OP Podnikání a inovace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  <a:ea typeface="MS Gothic"/>
                <a:cs typeface="MS Gothic"/>
              </a:rPr>
              <a:t>Exportně zaměřené programy:</a:t>
            </a:r>
          </a:p>
          <a:p>
            <a:pPr marL="0" indent="0">
              <a:buNone/>
            </a:pPr>
            <a:endParaRPr lang="cs-CZ" sz="1800" dirty="0" smtClean="0"/>
          </a:p>
          <a:p>
            <a:r>
              <a:rPr lang="cs-CZ" b="1" dirty="0"/>
              <a:t>program </a:t>
            </a:r>
            <a:r>
              <a:rPr lang="cs-CZ" b="1" dirty="0" smtClean="0"/>
              <a:t>Spolupráce</a:t>
            </a:r>
          </a:p>
          <a:p>
            <a:pPr lvl="1"/>
            <a:r>
              <a:rPr lang="cs-CZ" dirty="0"/>
              <a:t>podpora vzniku a rozvoje kooperačních </a:t>
            </a:r>
            <a:r>
              <a:rPr lang="cs-CZ" dirty="0" smtClean="0"/>
              <a:t>odvětvových </a:t>
            </a:r>
            <a:r>
              <a:rPr lang="cs-CZ" dirty="0"/>
              <a:t>seskupení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regionální i mezinárodní úrovni</a:t>
            </a:r>
          </a:p>
          <a:p>
            <a:endParaRPr lang="cs-CZ" b="1" dirty="0" smtClean="0"/>
          </a:p>
          <a:p>
            <a:pPr marL="0" indent="0">
              <a:buNone/>
            </a:pPr>
            <a:endParaRPr lang="cs-CZ" sz="1800" dirty="0" smtClean="0"/>
          </a:p>
          <a:p>
            <a:pPr marL="457200" lvl="1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r>
              <a:rPr lang="pl-PL" b="1" dirty="0" smtClean="0"/>
              <a:t>program </a:t>
            </a:r>
            <a:r>
              <a:rPr lang="pl-PL" b="1" dirty="0"/>
              <a:t>Marketing  </a:t>
            </a:r>
            <a:endParaRPr lang="pl-PL" b="1" dirty="0" smtClean="0"/>
          </a:p>
          <a:p>
            <a:pPr lvl="1"/>
            <a:r>
              <a:rPr lang="pl-PL" dirty="0" smtClean="0"/>
              <a:t>podpora </a:t>
            </a:r>
            <a:r>
              <a:rPr lang="pl-PL" dirty="0"/>
              <a:t>rozvoje aktivit českých exportérů na </a:t>
            </a:r>
            <a:r>
              <a:rPr lang="pl-PL" dirty="0" smtClean="0"/>
              <a:t>zahraničních trzích</a:t>
            </a:r>
            <a:endParaRPr lang="pl-PL" dirty="0"/>
          </a:p>
          <a:p>
            <a:pPr marL="457200" lvl="1" indent="0">
              <a:buNone/>
            </a:pPr>
            <a:endParaRPr lang="cs-CZ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383147"/>
              </p:ext>
            </p:extLst>
          </p:nvPr>
        </p:nvGraphicFramePr>
        <p:xfrm>
          <a:off x="3707904" y="3068959"/>
          <a:ext cx="4611185" cy="1341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1905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91483"/>
                <a:gridCol w="1819702"/>
              </a:tblGrid>
              <a:tr h="263272">
                <a:tc gridSpan="2"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OP Podnikání a inovace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5280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K 25.6.2012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solidFill>
                            <a:srgbClr val="072B51"/>
                          </a:solidFill>
                          <a:latin typeface="+mn-lt"/>
                        </a:rPr>
                        <a:t>Podpořených projektů (celkem)</a:t>
                      </a:r>
                      <a:endParaRPr lang="cs-CZ" sz="1400" b="0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rgbClr val="072B51"/>
                          </a:solidFill>
                        </a:rPr>
                        <a:t>7 322</a:t>
                      </a:r>
                      <a:endParaRPr lang="cs-CZ" sz="1600" b="1" dirty="0">
                        <a:solidFill>
                          <a:srgbClr val="072B51"/>
                        </a:solidFill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solidFill>
                            <a:srgbClr val="072B51"/>
                          </a:solidFill>
                          <a:latin typeface="+mn-lt"/>
                        </a:rPr>
                        <a:t>Přiznaných dotací</a:t>
                      </a:r>
                      <a:endParaRPr lang="cs-CZ" sz="1400" b="0" dirty="0">
                        <a:solidFill>
                          <a:srgbClr val="072B51"/>
                        </a:solidFill>
                        <a:latin typeface="+mn-lt"/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rgbClr val="072B51"/>
                          </a:solidFill>
                        </a:rPr>
                        <a:t>61,7 mld. korun</a:t>
                      </a:r>
                      <a:endParaRPr lang="cs-CZ" sz="1600" b="1" dirty="0">
                        <a:solidFill>
                          <a:srgbClr val="072B51"/>
                        </a:solidFill>
                      </a:endParaRPr>
                    </a:p>
                  </a:txBody>
                  <a:tcPr marL="85731" marR="9526" marT="9523" marB="0" anchor="ctr">
                    <a:lnL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2B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533024"/>
            <a:ext cx="867976" cy="410417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658280"/>
            <a:ext cx="1644052" cy="25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658280"/>
            <a:ext cx="830436" cy="269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3995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Koordinátor klastrových iniciativ a klastrů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podpora rozvoje klastrů už od roku 2002</a:t>
            </a:r>
          </a:p>
          <a:p>
            <a:pPr marL="0" indent="0">
              <a:buNone/>
            </a:pPr>
            <a:endParaRPr lang="cs-CZ" sz="1800" dirty="0" smtClean="0"/>
          </a:p>
          <a:p>
            <a:r>
              <a:rPr lang="cs-CZ" dirty="0"/>
              <a:t>navazování a prohlubování mezinárodní spolupráce</a:t>
            </a:r>
          </a:p>
          <a:p>
            <a:pPr marL="0" indent="0">
              <a:buNone/>
            </a:pPr>
            <a:endParaRPr lang="cs-CZ" sz="1800" dirty="0" smtClean="0"/>
          </a:p>
          <a:p>
            <a:r>
              <a:rPr lang="pl-PL" dirty="0" smtClean="0"/>
              <a:t>CzechInvest </a:t>
            </a:r>
            <a:r>
              <a:rPr lang="pl-PL" dirty="0"/>
              <a:t>členem významné mezinárodní klastrové iniciativy</a:t>
            </a:r>
            <a:br>
              <a:rPr lang="pl-PL" dirty="0"/>
            </a:br>
            <a:r>
              <a:rPr lang="pl-PL" b="1" dirty="0"/>
              <a:t>European Cluster Alliance</a:t>
            </a:r>
          </a:p>
          <a:p>
            <a:pPr marL="457200" lvl="1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r>
              <a:rPr lang="pl-PL" dirty="0"/>
              <a:t>aktuálně se podílíme na přípravě a realizaci tří </a:t>
            </a:r>
            <a:r>
              <a:rPr lang="pl-PL" dirty="0" smtClean="0"/>
              <a:t>mezinárodních </a:t>
            </a:r>
            <a:r>
              <a:rPr lang="pl-PL" dirty="0"/>
              <a:t>projektů - Cluster COOP, Cluster´s </a:t>
            </a:r>
            <a:r>
              <a:rPr lang="pl-PL" dirty="0" smtClean="0"/>
              <a:t>CORD a </a:t>
            </a:r>
            <a:r>
              <a:rPr lang="pl-PL" dirty="0"/>
              <a:t>CENTRAMO</a:t>
            </a:r>
          </a:p>
          <a:p>
            <a:pPr marL="457200" lvl="1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190970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Kontaktujte nás</a:t>
            </a:r>
            <a:r>
              <a:rPr lang="en-US" dirty="0" smtClean="0"/>
              <a:t>!</a:t>
            </a:r>
            <a:endParaRPr lang="cs-CZ" dirty="0" smtClean="0"/>
          </a:p>
          <a:p>
            <a:r>
              <a:rPr lang="en-US" b="1" dirty="0" smtClean="0"/>
              <a:t>www.czechinvest.org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Nový CzechInvest">
      <a:dk1>
        <a:srgbClr val="002D62"/>
      </a:dk1>
      <a:lt1>
        <a:srgbClr val="FFFFFF"/>
      </a:lt1>
      <a:dk2>
        <a:srgbClr val="C90000"/>
      </a:dk2>
      <a:lt2>
        <a:srgbClr val="BAC9D6"/>
      </a:lt2>
      <a:accent1>
        <a:srgbClr val="E51937"/>
      </a:accent1>
      <a:accent2>
        <a:srgbClr val="6C98AC"/>
      </a:accent2>
      <a:accent3>
        <a:srgbClr val="8E6B8A"/>
      </a:accent3>
      <a:accent4>
        <a:srgbClr val="619080"/>
      </a:accent4>
      <a:accent5>
        <a:srgbClr val="969D55"/>
      </a:accent5>
      <a:accent6>
        <a:srgbClr val="D99B3B"/>
      </a:accent6>
      <a:hlink>
        <a:srgbClr val="1C9AD2"/>
      </a:hlink>
      <a:folHlink>
        <a:srgbClr val="C0B02B"/>
      </a:folHlink>
    </a:clrScheme>
    <a:fontScheme name="CzechInv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252</Words>
  <Application>Microsoft Office PowerPoint</Application>
  <PresentationFormat>Předvádění na obrazovce (4:3)</PresentationFormat>
  <Paragraphs>107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CzechInvest  a podpora exportu</vt:lpstr>
      <vt:lpstr>Nový CzechInvest</vt:lpstr>
      <vt:lpstr>Mezinárodní projekty</vt:lpstr>
      <vt:lpstr>CzechEkoSystem</vt:lpstr>
      <vt:lpstr>CzechAccelerator 2011-2014</vt:lpstr>
      <vt:lpstr>OP Podnikání a inovace</vt:lpstr>
      <vt:lpstr>Koordinátor klastrových iniciativ a klastrů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odprezentuj.cz</dc:creator>
  <cp:lastModifiedBy>Jana</cp:lastModifiedBy>
  <cp:revision>86</cp:revision>
  <dcterms:created xsi:type="dcterms:W3CDTF">2012-06-20T14:31:06Z</dcterms:created>
  <dcterms:modified xsi:type="dcterms:W3CDTF">2012-06-27T19:45:04Z</dcterms:modified>
</cp:coreProperties>
</file>