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7" r:id="rId2"/>
    <p:sldId id="334" r:id="rId3"/>
    <p:sldId id="335" r:id="rId4"/>
    <p:sldId id="259" r:id="rId5"/>
    <p:sldId id="260" r:id="rId6"/>
    <p:sldId id="329" r:id="rId7"/>
    <p:sldId id="331" r:id="rId8"/>
    <p:sldId id="330" r:id="rId9"/>
    <p:sldId id="332" r:id="rId10"/>
    <p:sldId id="333" r:id="rId11"/>
    <p:sldId id="291" r:id="rId12"/>
    <p:sldId id="281" r:id="rId13"/>
    <p:sldId id="282" r:id="rId14"/>
    <p:sldId id="292" r:id="rId15"/>
    <p:sldId id="309" r:id="rId16"/>
    <p:sldId id="293" r:id="rId17"/>
    <p:sldId id="310" r:id="rId18"/>
    <p:sldId id="294" r:id="rId19"/>
    <p:sldId id="311" r:id="rId20"/>
    <p:sldId id="295" r:id="rId21"/>
    <p:sldId id="312" r:id="rId22"/>
    <p:sldId id="296" r:id="rId23"/>
    <p:sldId id="313" r:id="rId24"/>
    <p:sldId id="297" r:id="rId25"/>
    <p:sldId id="314" r:id="rId26"/>
    <p:sldId id="298" r:id="rId27"/>
    <p:sldId id="315" r:id="rId28"/>
    <p:sldId id="299" r:id="rId29"/>
    <p:sldId id="316" r:id="rId30"/>
    <p:sldId id="318" r:id="rId31"/>
    <p:sldId id="320" r:id="rId32"/>
    <p:sldId id="264" r:id="rId33"/>
    <p:sldId id="285" r:id="rId34"/>
    <p:sldId id="266" r:id="rId35"/>
    <p:sldId id="270" r:id="rId36"/>
    <p:sldId id="271" r:id="rId37"/>
    <p:sldId id="336" r:id="rId38"/>
    <p:sldId id="308" r:id="rId39"/>
    <p:sldId id="279" r:id="rId4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30" autoAdjust="0"/>
  </p:normalViewPr>
  <p:slideViewPr>
    <p:cSldViewPr>
      <p:cViewPr varScale="1">
        <p:scale>
          <a:sx n="59" d="100"/>
          <a:sy n="59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37B48-D2A5-43E9-A97D-572669396FEB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354A75B-5E93-4A56-A5A7-3D9860D686A3}">
      <dgm:prSet phldrT="[Text]"/>
      <dgm:spPr/>
      <dgm:t>
        <a:bodyPr/>
        <a:lstStyle/>
        <a:p>
          <a:r>
            <a:rPr lang="cs-CZ" dirty="0" smtClean="0"/>
            <a:t>Strategický rámec - CO</a:t>
          </a:r>
          <a:endParaRPr lang="en-US" dirty="0"/>
        </a:p>
      </dgm:t>
    </dgm:pt>
    <dgm:pt modelId="{2247D406-B48D-4B05-A4B4-C093D109FA82}" type="parTrans" cxnId="{A4B4E278-5A12-4CE2-97D8-D46530D5421A}">
      <dgm:prSet/>
      <dgm:spPr/>
      <dgm:t>
        <a:bodyPr/>
        <a:lstStyle/>
        <a:p>
          <a:endParaRPr lang="en-US"/>
        </a:p>
      </dgm:t>
    </dgm:pt>
    <dgm:pt modelId="{C54188A8-64AD-4265-ABB3-4FDEB26E3365}" type="sibTrans" cxnId="{A4B4E278-5A12-4CE2-97D8-D46530D5421A}">
      <dgm:prSet/>
      <dgm:spPr/>
      <dgm:t>
        <a:bodyPr/>
        <a:lstStyle/>
        <a:p>
          <a:endParaRPr lang="en-US"/>
        </a:p>
      </dgm:t>
    </dgm:pt>
    <dgm:pt modelId="{A148B536-1CD4-4D9E-99FF-AE150FA75DC9}">
      <dgm:prSet phldrT="[Text]"/>
      <dgm:spPr/>
      <dgm:t>
        <a:bodyPr/>
        <a:lstStyle/>
        <a:p>
          <a:r>
            <a:rPr lang="cs-CZ" dirty="0" smtClean="0"/>
            <a:t>Pravidla a postupy – Způsob a Nástroje</a:t>
          </a:r>
          <a:endParaRPr lang="en-US" dirty="0"/>
        </a:p>
      </dgm:t>
    </dgm:pt>
    <dgm:pt modelId="{F59518F2-7A6E-4DE6-9741-8415F7195F29}" type="parTrans" cxnId="{9FC8D8E1-4624-4AE8-8EF7-1406DB108299}">
      <dgm:prSet/>
      <dgm:spPr/>
      <dgm:t>
        <a:bodyPr/>
        <a:lstStyle/>
        <a:p>
          <a:endParaRPr lang="en-US"/>
        </a:p>
      </dgm:t>
    </dgm:pt>
    <dgm:pt modelId="{D2E53CD8-14E2-4EBE-A58E-429690CEE11D}" type="sibTrans" cxnId="{9FC8D8E1-4624-4AE8-8EF7-1406DB108299}">
      <dgm:prSet/>
      <dgm:spPr/>
      <dgm:t>
        <a:bodyPr/>
        <a:lstStyle/>
        <a:p>
          <a:endParaRPr lang="en-US"/>
        </a:p>
      </dgm:t>
    </dgm:pt>
    <dgm:pt modelId="{66A64087-CA97-48E6-9637-60D3CC521798}">
      <dgm:prSet phldrT="[Text]"/>
      <dgm:spPr/>
      <dgm:t>
        <a:bodyPr/>
        <a:lstStyle/>
        <a:p>
          <a:r>
            <a:rPr lang="cs-CZ" dirty="0" smtClean="0"/>
            <a:t>Legislativa - JAK</a:t>
          </a:r>
          <a:endParaRPr lang="en-US" dirty="0"/>
        </a:p>
      </dgm:t>
    </dgm:pt>
    <dgm:pt modelId="{E351FC9E-C33E-43D2-BDC1-27E7FD01F784}" type="parTrans" cxnId="{3E80537D-9B95-4383-BABB-E910A44104CC}">
      <dgm:prSet/>
      <dgm:spPr/>
      <dgm:t>
        <a:bodyPr/>
        <a:lstStyle/>
        <a:p>
          <a:endParaRPr lang="en-US"/>
        </a:p>
      </dgm:t>
    </dgm:pt>
    <dgm:pt modelId="{098BA6DA-C467-4C54-BDC6-0D7221C1BC67}" type="sibTrans" cxnId="{3E80537D-9B95-4383-BABB-E910A44104CC}">
      <dgm:prSet/>
      <dgm:spPr/>
      <dgm:t>
        <a:bodyPr/>
        <a:lstStyle/>
        <a:p>
          <a:endParaRPr lang="en-US"/>
        </a:p>
      </dgm:t>
    </dgm:pt>
    <dgm:pt modelId="{88184D32-6637-443A-BCFF-F6AB0752990D}" type="pres">
      <dgm:prSet presAssocID="{DE637B48-D2A5-43E9-A97D-572669396F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8DF8BB4-445C-4CF3-98BE-0CCC2A90587C}" type="pres">
      <dgm:prSet presAssocID="{4354A75B-5E93-4A56-A5A7-3D9860D686A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0A115-358A-47EC-8718-EA4D7D4B0EE0}" type="pres">
      <dgm:prSet presAssocID="{C54188A8-64AD-4265-ABB3-4FDEB26E3365}" presName="sibTrans" presStyleLbl="sibTrans2D1" presStyleIdx="0" presStyleCnt="3"/>
      <dgm:spPr/>
      <dgm:t>
        <a:bodyPr/>
        <a:lstStyle/>
        <a:p>
          <a:endParaRPr lang="cs-CZ"/>
        </a:p>
      </dgm:t>
    </dgm:pt>
    <dgm:pt modelId="{B7FE7F37-6EEC-49ED-BA66-4795B09E975C}" type="pres">
      <dgm:prSet presAssocID="{C54188A8-64AD-4265-ABB3-4FDEB26E3365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37D9878A-9A73-40C5-9622-55AEE0F42814}" type="pres">
      <dgm:prSet presAssocID="{A148B536-1CD4-4D9E-99FF-AE150FA75DC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68745-466A-4A69-9E4F-55F15063EC3A}" type="pres">
      <dgm:prSet presAssocID="{D2E53CD8-14E2-4EBE-A58E-429690CEE11D}" presName="sibTrans" presStyleLbl="sibTrans2D1" presStyleIdx="1" presStyleCnt="3"/>
      <dgm:spPr/>
      <dgm:t>
        <a:bodyPr/>
        <a:lstStyle/>
        <a:p>
          <a:endParaRPr lang="cs-CZ"/>
        </a:p>
      </dgm:t>
    </dgm:pt>
    <dgm:pt modelId="{98DE6EB7-4AC6-4A6B-A3EC-7E5509456548}" type="pres">
      <dgm:prSet presAssocID="{D2E53CD8-14E2-4EBE-A58E-429690CEE11D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1A277235-470B-4AB5-B74A-3F220B609A87}" type="pres">
      <dgm:prSet presAssocID="{66A64087-CA97-48E6-9637-60D3CC52179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A32134-BA3F-456D-B4B1-04C62200DD30}" type="pres">
      <dgm:prSet presAssocID="{098BA6DA-C467-4C54-BDC6-0D7221C1BC67}" presName="sibTrans" presStyleLbl="sibTrans2D1" presStyleIdx="2" presStyleCnt="3"/>
      <dgm:spPr/>
      <dgm:t>
        <a:bodyPr/>
        <a:lstStyle/>
        <a:p>
          <a:endParaRPr lang="cs-CZ"/>
        </a:p>
      </dgm:t>
    </dgm:pt>
    <dgm:pt modelId="{52B00460-38BC-40A2-B353-E4DC4683BE8F}" type="pres">
      <dgm:prSet presAssocID="{098BA6DA-C467-4C54-BDC6-0D7221C1BC67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D9757961-ECF5-47B2-ACD7-910DE2AC3ED9}" type="presOf" srcId="{098BA6DA-C467-4C54-BDC6-0D7221C1BC67}" destId="{52B00460-38BC-40A2-B353-E4DC4683BE8F}" srcOrd="1" destOrd="0" presId="urn:microsoft.com/office/officeart/2005/8/layout/cycle7"/>
    <dgm:cxn modelId="{3ECB55A3-BE99-4190-919C-EE37F14B2644}" type="presOf" srcId="{66A64087-CA97-48E6-9637-60D3CC521798}" destId="{1A277235-470B-4AB5-B74A-3F220B609A87}" srcOrd="0" destOrd="0" presId="urn:microsoft.com/office/officeart/2005/8/layout/cycle7"/>
    <dgm:cxn modelId="{9FC8D8E1-4624-4AE8-8EF7-1406DB108299}" srcId="{DE637B48-D2A5-43E9-A97D-572669396FEB}" destId="{A148B536-1CD4-4D9E-99FF-AE150FA75DC9}" srcOrd="1" destOrd="0" parTransId="{F59518F2-7A6E-4DE6-9741-8415F7195F29}" sibTransId="{D2E53CD8-14E2-4EBE-A58E-429690CEE11D}"/>
    <dgm:cxn modelId="{EDE567FA-A430-4FC1-BB1A-54D85816D940}" type="presOf" srcId="{D2E53CD8-14E2-4EBE-A58E-429690CEE11D}" destId="{98DE6EB7-4AC6-4A6B-A3EC-7E5509456548}" srcOrd="1" destOrd="0" presId="urn:microsoft.com/office/officeart/2005/8/layout/cycle7"/>
    <dgm:cxn modelId="{5E5FE3C0-106C-443C-AB7F-035C4301C8FC}" type="presOf" srcId="{098BA6DA-C467-4C54-BDC6-0D7221C1BC67}" destId="{44A32134-BA3F-456D-B4B1-04C62200DD30}" srcOrd="0" destOrd="0" presId="urn:microsoft.com/office/officeart/2005/8/layout/cycle7"/>
    <dgm:cxn modelId="{CEAE110B-373D-4BB3-B3DE-27D9D82D0EDD}" type="presOf" srcId="{D2E53CD8-14E2-4EBE-A58E-429690CEE11D}" destId="{99468745-466A-4A69-9E4F-55F15063EC3A}" srcOrd="0" destOrd="0" presId="urn:microsoft.com/office/officeart/2005/8/layout/cycle7"/>
    <dgm:cxn modelId="{3E80537D-9B95-4383-BABB-E910A44104CC}" srcId="{DE637B48-D2A5-43E9-A97D-572669396FEB}" destId="{66A64087-CA97-48E6-9637-60D3CC521798}" srcOrd="2" destOrd="0" parTransId="{E351FC9E-C33E-43D2-BDC1-27E7FD01F784}" sibTransId="{098BA6DA-C467-4C54-BDC6-0D7221C1BC67}"/>
    <dgm:cxn modelId="{F7D27995-A05E-4AAA-A75A-F16ECDC2D282}" type="presOf" srcId="{C54188A8-64AD-4265-ABB3-4FDEB26E3365}" destId="{B7FE7F37-6EEC-49ED-BA66-4795B09E975C}" srcOrd="1" destOrd="0" presId="urn:microsoft.com/office/officeart/2005/8/layout/cycle7"/>
    <dgm:cxn modelId="{CE3B125D-A988-4031-BD0F-FAEA49C3B5BC}" type="presOf" srcId="{A148B536-1CD4-4D9E-99FF-AE150FA75DC9}" destId="{37D9878A-9A73-40C5-9622-55AEE0F42814}" srcOrd="0" destOrd="0" presId="urn:microsoft.com/office/officeart/2005/8/layout/cycle7"/>
    <dgm:cxn modelId="{A4B4E278-5A12-4CE2-97D8-D46530D5421A}" srcId="{DE637B48-D2A5-43E9-A97D-572669396FEB}" destId="{4354A75B-5E93-4A56-A5A7-3D9860D686A3}" srcOrd="0" destOrd="0" parTransId="{2247D406-B48D-4B05-A4B4-C093D109FA82}" sibTransId="{C54188A8-64AD-4265-ABB3-4FDEB26E3365}"/>
    <dgm:cxn modelId="{5C272C2F-F527-4E65-A301-84618FDA720C}" type="presOf" srcId="{C54188A8-64AD-4265-ABB3-4FDEB26E3365}" destId="{FFA0A115-358A-47EC-8718-EA4D7D4B0EE0}" srcOrd="0" destOrd="0" presId="urn:microsoft.com/office/officeart/2005/8/layout/cycle7"/>
    <dgm:cxn modelId="{30DAC898-66F6-420C-A637-4422D2E309C1}" type="presOf" srcId="{DE637B48-D2A5-43E9-A97D-572669396FEB}" destId="{88184D32-6637-443A-BCFF-F6AB0752990D}" srcOrd="0" destOrd="0" presId="urn:microsoft.com/office/officeart/2005/8/layout/cycle7"/>
    <dgm:cxn modelId="{C705D632-AFB6-479A-9279-0726B9D03FEE}" type="presOf" srcId="{4354A75B-5E93-4A56-A5A7-3D9860D686A3}" destId="{F8DF8BB4-445C-4CF3-98BE-0CCC2A90587C}" srcOrd="0" destOrd="0" presId="urn:microsoft.com/office/officeart/2005/8/layout/cycle7"/>
    <dgm:cxn modelId="{2E5BF76D-6B5A-485C-9F1C-082A9E27225D}" type="presParOf" srcId="{88184D32-6637-443A-BCFF-F6AB0752990D}" destId="{F8DF8BB4-445C-4CF3-98BE-0CCC2A90587C}" srcOrd="0" destOrd="0" presId="urn:microsoft.com/office/officeart/2005/8/layout/cycle7"/>
    <dgm:cxn modelId="{40A153AB-F571-4EE5-9FA4-6A6E0F70EBCD}" type="presParOf" srcId="{88184D32-6637-443A-BCFF-F6AB0752990D}" destId="{FFA0A115-358A-47EC-8718-EA4D7D4B0EE0}" srcOrd="1" destOrd="0" presId="urn:microsoft.com/office/officeart/2005/8/layout/cycle7"/>
    <dgm:cxn modelId="{AED4C512-9E4E-439B-BB74-FEADC4C21F0E}" type="presParOf" srcId="{FFA0A115-358A-47EC-8718-EA4D7D4B0EE0}" destId="{B7FE7F37-6EEC-49ED-BA66-4795B09E975C}" srcOrd="0" destOrd="0" presId="urn:microsoft.com/office/officeart/2005/8/layout/cycle7"/>
    <dgm:cxn modelId="{3806C5FE-F998-49F0-8840-1C4156FBE563}" type="presParOf" srcId="{88184D32-6637-443A-BCFF-F6AB0752990D}" destId="{37D9878A-9A73-40C5-9622-55AEE0F42814}" srcOrd="2" destOrd="0" presId="urn:microsoft.com/office/officeart/2005/8/layout/cycle7"/>
    <dgm:cxn modelId="{126DFFAC-F8A4-4110-B80F-4CE1075521DE}" type="presParOf" srcId="{88184D32-6637-443A-BCFF-F6AB0752990D}" destId="{99468745-466A-4A69-9E4F-55F15063EC3A}" srcOrd="3" destOrd="0" presId="urn:microsoft.com/office/officeart/2005/8/layout/cycle7"/>
    <dgm:cxn modelId="{5079D8BE-5BF6-42C5-A9DB-71E123E091FB}" type="presParOf" srcId="{99468745-466A-4A69-9E4F-55F15063EC3A}" destId="{98DE6EB7-4AC6-4A6B-A3EC-7E5509456548}" srcOrd="0" destOrd="0" presId="urn:microsoft.com/office/officeart/2005/8/layout/cycle7"/>
    <dgm:cxn modelId="{CBB923EB-0FE1-48B2-8908-43B26B4B7D4C}" type="presParOf" srcId="{88184D32-6637-443A-BCFF-F6AB0752990D}" destId="{1A277235-470B-4AB5-B74A-3F220B609A87}" srcOrd="4" destOrd="0" presId="urn:microsoft.com/office/officeart/2005/8/layout/cycle7"/>
    <dgm:cxn modelId="{2FA321FF-22BA-467A-9346-2B16418D7101}" type="presParOf" srcId="{88184D32-6637-443A-BCFF-F6AB0752990D}" destId="{44A32134-BA3F-456D-B4B1-04C62200DD30}" srcOrd="5" destOrd="0" presId="urn:microsoft.com/office/officeart/2005/8/layout/cycle7"/>
    <dgm:cxn modelId="{6FC358D4-4DE1-4E00-BBEE-681EF8012B1B}" type="presParOf" srcId="{44A32134-BA3F-456D-B4B1-04C62200DD30}" destId="{52B00460-38BC-40A2-B353-E4DC4683BE8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BFC9-6853-4F11-B099-B6E7A7DE25AF}" type="datetimeFigureOut">
              <a:rPr lang="cs-CZ" smtClean="0"/>
              <a:pPr/>
              <a:t>25.5.2015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802C-BCE2-40B3-B11D-79108D7A89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81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5DDF-5111-4143-A825-FFA1D2B19362}" type="datetimeFigureOut">
              <a:rPr lang="cs-CZ" smtClean="0"/>
              <a:pPr/>
              <a:t>25.5.2015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25A5-20D6-492F-AB0E-E6402F0F8C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68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0E2893-E940-436A-81A3-8319718B928B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24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628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C17B10-3AA9-4F61-8187-B4965A5B9315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288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CB1ECC-F98F-4C6F-AA50-C0A45BD63BF0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72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278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1644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830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494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851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859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0360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D3B9F-E952-4FF4-95A1-EB38E61E54EF}" type="slidenum">
              <a:rPr lang="cs-CZ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64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484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5252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525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525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7FC64-39E4-4DC8-9872-59657B870364}" type="slidenum">
              <a:rPr lang="cs-CZ" smtClean="0">
                <a:solidFill>
                  <a:prstClr val="black"/>
                </a:solidFill>
              </a:rPr>
              <a:pPr/>
              <a:t>32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3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7FC64-39E4-4DC8-9872-59657B870364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99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9F719-AC71-447F-95EA-31F004214E68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78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9F719-AC71-447F-95EA-31F004214E68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75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9F719-AC71-447F-95EA-31F004214E68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007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97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9475" y="500063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682629" y="4387855"/>
            <a:ext cx="5438775" cy="446722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9186785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73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základě  identifikovaných problémů a potřeb rozvoje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 souladu s hlavními strategickými cíli byly stanoveny následující hlavní priority financování pro ČR pro programové období 2014–2020, které reflektují potřeby na národní i regionální úrovni: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Účinné a efektivní služby zaměstnanosti, které přispějí ke zvýšení zaměstnanosti zejména ohrožených skupin.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Kvalitní vzdělávací systém (celoživotní učení) produkující kvalifikovanou a adaptabilní pracovní sílu.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Výzkumný a inovační systém založený na kvalitním výzkumu propojeném s aplikační sférou a směřujícím ke komerčně využitelným výsledkům.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Podniky využívající výsledků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VaV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konkurenceschopné na globálním trhu a přispívající k nízkouhlíkovému hospodářství.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Udržitelná infrastruktura umožňující konkurenceschopnost ekonomiky a odpovídající obslužnost území.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Transparentní a efektivní veřejná správa s nízkou mírou administrativní a regulační zátěže.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Sociální systém začleňující sociálně vyloučené skupiny a působící preventivně proti chudobě.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Ochrana životního prostředí a krajiny, přizpůsobení se změně klimatu a řešení rizik.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None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D3B9F-E952-4FF4-95A1-EB38E61E54EF}" type="slidenum">
              <a:rPr lang="cs-CZ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54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oblasti rozvoje čerpání fondů EU v ČR představuje, jak už bylo výše zmíněno, základní strategii na období let 2014-2020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Dohoda o partnerstv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í. V rámci Dohody o partnerství bylo identifikováno pět problémových oblastí, v nichž musí za účelem zachování soudržnosti a udržitelnosti a docílení růstu dojít k výraznému zlepšení, má-li ČR rozvinout svůj celý potenciál. Jednotlivé problémové oblasti byly detailně rozpracovány do potřeb rozvoje a v těchto oblastech byly stanoveny priority financování. K celkem osmi prioritám financování, tematicky navazujících na NPR byly stanoveny očekávané výsledky intervencí. Plnění očekávaných výsledků je pravidelně monitorováno a vyhodnocováno na základě realizace jednotlivých programů, které byly vymezeny právě pro účely naplnění cílů Dohody. 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(výčet viz příloha) tak představují dílčí strategie s jasně určenými cíli (sledovanými kvantitativními a kvalitativními ukazateli výstupů a výsledků) pokrývající potřeby rozvoje v jednotlivých sektorech ekonomiky ČR s ohledem na územní dimenzi ČR, tj. charakter, úroveň a potřeby jednotlivých regionů ČR. Pro programové období bylo vymezeno celkem deset programů a s přímou vazbou na naplňování cílů Dohody o partnerství a dalších osm programů v rámci evropské územní spolupráce.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Naplňování strategických cílů programů je založeno na realizaci konkrétních aktivit, které nejsou prováděny nahodile, ale jsou řízeny na úrovni dílčích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operací, resp. projektů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Projekt lze tak považovat za nejnižší stavební jednotkou v rámci celého strategického rámce. Naplňování cílů programů bude prováděno prostřednictvím realizace dílčích projektů, jejichž zaměření a výsledky odpovídají strategickému rámci programu, ze kterého jsou financovány. Realizace projektů a následně také programů je průběžně monitorována a vyhodnocována.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120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Základem pro naplnění předem definovaných cílů odpovídajících přidělené alokaci je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strategické plánování.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Dohodu o partnerství lze v tomto kontextu vnímat jako dlouhodobou strategii, která určuje základní rámec, a to prostřednictvím očekáváných výsledků a celkovou alokací. Pro zvýšení účinnosti strategického plánování je nutné vymezit mezní časové horizonty, ve kterých dojde k pravidelnému vyhodnocení úspěšnosti realizace Dohody o partnerství. V případě, že bude identifikováno selhání či riziko nenaplnění jejich cílů a priorit, budou přijímána nápravná opatření. V tomto kontextu jsou na základě ročního rozložení finanční alokace určeny vývojové trendy, kterých má být při řízení Dohody o partnerství dosaženo v jednotlivých letech. Vzhledem k tomu, že Dohoda o partnerství je realizována prostřednictvím programů, je nutné na této úrovni stanovit roční plány realizace a plnění cílů =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Strategické realizační plány programů (SRP)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přípravu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těchto plánů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centrálně koordinovat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aby bylo docíleno návaznosti podpory jednotlivých intervencí jak z hlediska časového, věcného, tak územního. Do přípravy SRP je nutné zapojit na základě principu partnerství všechny relevantní partnery. SRP jsou obdobně jako na úrovni Dohody o partnerství vymezeny finančním i věcných rámcem a jsou naplňovány prostřednictvím vyhlašovaných výzev. V rámci realizace programů je pak nutné tyto SRP, potažmo efektivnost výzev, průběžně vyhodnocovat a přijímat nápravná opatření v případě jejich neplnění. Pro zajištění úspěšné realizace plánů je vhodné o nich s časovým předstihem informovat širokou veřejnost, resp. potenciální žadatele a také další partnery zapojené do implementace programového období 2014-2020.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Realizace plánů musí být předmětem průběžného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monitorování,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 účelem zhodnocení jejich aktuálního stavu plnění. K tomuto účelu je vhodné také definovat základní milníky či kontrolní hranice, kterých má být dosaženo v předem definovaných stavech v určitém časovém horizontu a kontrolovat tak dosaženou realitu vs. plán. Nástrojem pro monitorování je monitorovací systém. O výsledcích realizace Dohody o partnerství, resp. programů, jsou průběžně informováni partneři na národní úrovni, tak i Evropská komise, a to prostřednictvím standardizovaných reportů.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rámci monitorování jsou identifikována rizika či selhání realizace plánů, která mohou být způsobena buď přímo (ne)činností daného orgánu, nebo jsou výsledkem externích faktorů mimo sféru jeho vlivu. Cílem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řízení rizik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eliminovat jejich působení nebo tato rizika zcela odstranit. Vzhledem k tomu, že rizika mohou mít různý charakter, je nutné k jejich řízení, případně koordinaci, přistupovat z odpovídající úrovně. V případě rizik systémového charakteru je třeba přijmout opatření na národní úrovni, tj. úrovni Dohody o partnerství. V tomto směru je nutná úzká komunikace a spolupráce zainteresovaných subjektů zejména na horizontální úrovni v rámci vymezené platformy a komunikace ostatním subjektů na relevantních platformách určených pro koordinaci aktivit a výměnu informací. Ostatní rizika mající vliv na naplnění cílů programu jsou řízena odpovědnými orgány daného programu a na národní úrovni je tento proces monitorován a případně koordinován prostřednictvím zesíleného řízení rizik daného programu. Nástroji pro řízení rizik jsou jednotné metodické prostředí, revize Dohody o partnerství, resp. programů, komunikace s EK, audity, plány plnění předběžných podmínek nebo monitorovací systém.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zajištění efektivnosti a účinnosti systému řízení je nutné provádět průběžně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vyhodnocování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jeho fungování, a to jak po stránce procesní, tak věcné na jednotlivých úrovních řízení. Vzhledem k tomu, že programy na sebe navazují a nelze je realizovat bez věcné či časové souslednosti, je nutné na úrovni Dohody o partnerství stanovit základní harmonogram pro tuto činnost, na základě kterého bude následně nastaven harmonogram na úrovni programů. Cílem je neprovádět dílčí obdobně zaměřené evaluace samostatně, ale výstupy z úrovně programů využívat pro účely řízení Dohody o partnerství. K tomuto účelu je nutné na národní úrovni zřídit platformu určenou ke koordinaci evaluačních činností a výměny informací. Nástrojem pro tuto činnost jsou evaluační plán na úrovni Dohody o partnerství a evaluační plány na úrovni programů.. Výsledky z  evaluací je vhodné využít pro účely dalšího strategického plánování, řízení rizik (např. případných změn ve věcném zaměření nebo nastavení systému). O výsledcích evaluací a realizaci relevantních doporučení z nich plynoucích je nutné informovat také relevantní partnery podílející se na implementace dané strategie, to platí pro obě úrovně řízení.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071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plní důležitou roli ve fázi plánování, strategického řízení, implementace i při hodnocení výsledků realizace programů. Klíčová role NOK pak spočívá v nastavení jednotných minimálních standardů a pravidel pro realizaci programů pod ESI fondy (s ohledem na specifika jednotlivých fondů), ve sledování jejich realizace, předkládání návrhů opatření ke zlepšení jejich výsledků a v koordinaci procesů směřujících k naplnění cílů a priorit Dohody o partnerství, včetně nastavení systému řízení a koordinace předběžných podmínek.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nařízeních EU pro oblast politiky soudržnosti, rozvoje venkova a společné rybářské politiky v programovém období 2014–2020 se objevují prvky, které vyžadují řízení a koordinaci na centrální úrovni tak, aby bylo dosaženo cílů a priorit Dohody o partnerství. Jako příklad lze v této souvislosti uvést existenci předběžných podmínek a stanovení milníků, na které se váže přidělení výkonnostní rezervy. NOK v rámci své gesce svolává a řídí pracovní Radu pro ESI fondy, která je složena ze zástupů resortů v roli řídících orgánů, NOK, MF, územních, sociálních a hospodářských partnerů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Úřad vlády ČR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spolupracuje s Národním orgánem pro koordinaci pro účely posouzení vyhodnocení příspěvku ESI fondů k naplňování NPR. Předseda vlády řídí Radu pro Evropské strukturální a investiční fondy (dále Rada pro ESI fondy) na ministerské úrovni.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858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PCO - Certifikační orgán zejména vypracovává a předkládá EK žádosti o platby. Připravuje podklady pro přezkoumání a schválení účtů, osvědčuje úplnost, přesnost a věcnou správnost účtů i skutečnost, že zaúčtované výdaje jsou v souladu s platnými unijními a vnitrostátními předpisy. Auditní orgán mimo jiné zajišťuje provádění auditů systémů řízení a kontroly za použití vhodného vzorku operací a ověřování roční účetní závěrky.</a:t>
            </a:r>
          </a:p>
          <a:p>
            <a:endParaRPr lang="cs-CZ" dirty="0" smtClean="0"/>
          </a:p>
          <a:p>
            <a:r>
              <a:rPr lang="cs-CZ" dirty="0" smtClean="0"/>
              <a:t>AO -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Auditní orgán provádí svoji činnost v souladu s čl. 127 obecného nařízení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858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ŘO - Řídicí orgán nese odpovědnost za samotné řízení, provádění, monitorování a vyhodnocování programu v souladu se zásadou řádného finančního řízení i dalších aspektů odpovědnosti, přičemž při své činnosti plně respektuje závazné metodické dokumenty vydané NOK a MF.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Kompetence řídicího orgánu obecně vycházejí přímo z nařízení EU (čl. 125 obecného nařízení). Specifika řídicího orgánu pro EZFRV jsou pak uvedena v příslušném specifickém nařízení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 to Ministerstvo průmyslu a obchodu, Ministerstvo školství mládeže a tělovýchovy, Ministerstvo práce a sociálních věcí, Ministerstvo dopravy, Ministerstvo životního prostředí, Ministerstvo pro místní rozvoj, hlavní město Praha jako řídicí orgány (dále také ŘO) pro programy spolufinancované z EFRR, FS a ESF v rámci cíle „Investice pro růst a zaměstnanost“ a EFRR realizovaných v rámci cíle „Evropská územní spolupráce“.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25A5-20D6-492F-AB0E-E6402F0F8C8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85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3111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2046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7882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1" descr="mmr_cr_rgb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629126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8245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672"/>
              </a:spcBef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576064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7596188" y="0"/>
            <a:ext cx="1152525" cy="26035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EEAD09-0BE2-4489-BC12-40859FC072C3}" type="slidenum">
              <a:rPr lang="cs-CZ">
                <a:solidFill>
                  <a:srgbClr val="1F497D">
                    <a:lumMod val="40000"/>
                    <a:lumOff val="6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95288" y="0"/>
            <a:ext cx="4321175" cy="26035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>
                <a:solidFill>
                  <a:srgbClr val="1F497D">
                    <a:lumMod val="40000"/>
                    <a:lumOff val="60000"/>
                  </a:srgbClr>
                </a:solidFill>
              </a:rPr>
              <a:t>Řídící a koordinační výbor</a:t>
            </a:r>
          </a:p>
        </p:txBody>
      </p:sp>
      <p:sp>
        <p:nvSpPr>
          <p:cNvPr id="7" name="Zástupný symbol pro datum 2"/>
          <p:cNvSpPr>
            <a:spLocks noGrp="1"/>
          </p:cNvSpPr>
          <p:nvPr>
            <p:ph type="dt" idx="12"/>
          </p:nvPr>
        </p:nvSpPr>
        <p:spPr>
          <a:xfrm>
            <a:off x="4787900" y="0"/>
            <a:ext cx="2736850" cy="260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>
                <a:solidFill>
                  <a:srgbClr val="1F497D">
                    <a:lumMod val="40000"/>
                    <a:lumOff val="60000"/>
                  </a:srgbClr>
                </a:solidFill>
              </a:rPr>
              <a:t>11. května 2012, Praha</a:t>
            </a:r>
            <a:endParaRPr lang="cs-CZ" dirty="0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14035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523225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680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3246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79996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0491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290249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013619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6" descr="nok bubliny.jpg"/>
          <p:cNvPicPr>
            <a:picLocks noChangeAspect="1"/>
          </p:cNvPicPr>
          <p:nvPr userDrawn="1"/>
        </p:nvPicPr>
        <p:blipFill>
          <a:blip r:embed="rId14" cstate="print"/>
          <a:srcRect l="14905"/>
          <a:stretch>
            <a:fillRect/>
          </a:stretch>
        </p:blipFill>
        <p:spPr bwMode="auto">
          <a:xfrm>
            <a:off x="0" y="1628775"/>
            <a:ext cx="705643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>
            <a:spLocks noChangeAspect="1"/>
          </p:cNvSpPr>
          <p:nvPr userDrawn="1"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noFill/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noFill/>
            </a:endParaRPr>
          </a:p>
        </p:txBody>
      </p:sp>
      <p:pic>
        <p:nvPicPr>
          <p:cNvPr id="1029" name="Obrázek 11" descr="mmr_cr_rgb.em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692150"/>
            <a:ext cx="20161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" descr="prezentace1a"/>
          <p:cNvPicPr>
            <a:picLocks noChangeAspect="1" noChangeArrowheads="1"/>
          </p:cNvPicPr>
          <p:nvPr userDrawn="1"/>
        </p:nvPicPr>
        <p:blipFill>
          <a:blip r:embed="rId16" cstate="print"/>
          <a:srcRect l="2751" t="2750" r="75987" b="78355"/>
          <a:stretch>
            <a:fillRect/>
          </a:stretch>
        </p:blipFill>
        <p:spPr bwMode="auto">
          <a:xfrm>
            <a:off x="7775575" y="6069013"/>
            <a:ext cx="9001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Obrázek 10" descr="optp.jp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200525" y="6165850"/>
            <a:ext cx="8350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Obrázek 14" descr="eu.jp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53050" y="6165850"/>
            <a:ext cx="22796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998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taceeu.cz/cs/Kalendar-akci?t=4#Tabs" TargetMode="Externa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katerina.nevesela@mmr.cz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772816"/>
            <a:ext cx="8229600" cy="179144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3200" b="1" kern="1200" dirty="0">
                <a:solidFill>
                  <a:srgbClr val="000099"/>
                </a:solidFill>
                <a:latin typeface="Arial Narrow" pitchFamily="34" charset="0"/>
                <a:ea typeface="+mn-ea"/>
                <a:cs typeface="+mn-cs"/>
              </a:rPr>
              <a:t>Evropské fondy 2014 - 2020: Nastavení pravidel</a:t>
            </a:r>
            <a:endParaRPr lang="cs-CZ" sz="3200" b="1" kern="1200" dirty="0">
              <a:solidFill>
                <a:srgbClr val="000099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5288" y="5157788"/>
            <a:ext cx="8229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cs-CZ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907704" y="3993293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Mgr. Kateřina Neveselá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000099"/>
                </a:solidFill>
                <a:latin typeface="Arial" charset="0"/>
                <a:cs typeface="Arial" charset="0"/>
              </a:rPr>
              <a:t>Ředitelka odboru řízení a koordinace fondů EU </a:t>
            </a:r>
            <a:endParaRPr lang="cs-CZ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Ministerstvo pro místní rozvoj</a:t>
            </a:r>
            <a:endParaRPr lang="cs-CZ" dirty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824536"/>
          </a:xfrm>
        </p:spPr>
        <p:txBody>
          <a:bodyPr>
            <a:normAutofit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cs-CZ" sz="2000" b="1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Řídící orgány</a:t>
            </a:r>
          </a:p>
          <a:p>
            <a:pPr lvl="1">
              <a:buFont typeface="Arial" charset="0"/>
              <a:buChar char="•"/>
            </a:pPr>
            <a:r>
              <a:rPr 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nese </a:t>
            </a:r>
            <a:r>
              <a:rPr lang="cs-CZ" sz="2000" dirty="0">
                <a:solidFill>
                  <a:srgbClr val="000099"/>
                </a:solidFill>
                <a:latin typeface="Arial" charset="0"/>
                <a:cs typeface="Arial" charset="0"/>
              </a:rPr>
              <a:t>odpovědnost za samotné řízení, provádění, monitorování a vyhodnocování programu v souladu se zásadou řádného finančního řízení i dalších aspektů odpovědnosti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cs-CZ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Další</a:t>
            </a:r>
          </a:p>
          <a:p>
            <a:pPr lvl="1">
              <a:buFont typeface="Arial" charset="0"/>
              <a:buChar char="•"/>
            </a:pPr>
            <a:r>
              <a:rPr 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  <a:t>Centrální kontaktní bod AFCOS </a:t>
            </a:r>
            <a:r>
              <a:rPr lang="cs-CZ" sz="2000" dirty="0">
                <a:solidFill>
                  <a:srgbClr val="000099"/>
                </a:solidFill>
                <a:latin typeface="Arial" charset="0"/>
                <a:cs typeface="Arial" charset="0"/>
              </a:rPr>
              <a:t>- informuje Evropský úřad pro boj proti podvodům ve věci spáchaných podvodů, trestných činů či nesrovnalostí</a:t>
            </a:r>
          </a:p>
          <a:p>
            <a:pPr lvl="1">
              <a:buFont typeface="Arial" charset="0"/>
              <a:buChar char="•"/>
            </a:pPr>
            <a:r>
              <a:rPr 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  <a:t>Platební agentura a certifikační subjekt </a:t>
            </a:r>
            <a:r>
              <a:rPr lang="cs-CZ" sz="2000" dirty="0">
                <a:solidFill>
                  <a:srgbClr val="000099"/>
                </a:solidFill>
                <a:latin typeface="Arial" charset="0"/>
                <a:cs typeface="Arial" charset="0"/>
              </a:rPr>
              <a:t>- zajišťuje kontrolní činnost, provádění plateb a výkaznictví ve vztahu k Evropské komisi.</a:t>
            </a:r>
          </a:p>
          <a:p>
            <a:pPr lvl="1">
              <a:buFont typeface="Arial" charset="0"/>
              <a:buChar char="•"/>
            </a:pPr>
            <a:r>
              <a:rPr lang="cs-CZ" sz="2000" b="1" dirty="0">
                <a:solidFill>
                  <a:srgbClr val="000099"/>
                </a:solidFill>
                <a:latin typeface="Arial" charset="0"/>
                <a:cs typeface="Arial" charset="0"/>
              </a:rPr>
              <a:t>Ministerstvo zemědělství </a:t>
            </a:r>
            <a:r>
              <a:rPr lang="cs-CZ" sz="2000" dirty="0">
                <a:solidFill>
                  <a:srgbClr val="000099"/>
                </a:solidFill>
                <a:latin typeface="Arial" charset="0"/>
                <a:cs typeface="Arial" charset="0"/>
              </a:rPr>
              <a:t>-  gestor Společné zemědělské politiky a Společné rybářské politiky</a:t>
            </a:r>
          </a:p>
          <a:p>
            <a:pPr lvl="1">
              <a:buFont typeface="Arial" charset="0"/>
              <a:buChar char="•"/>
            </a:pPr>
            <a:endParaRPr lang="cs-CZ" sz="1400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>
              <a:buFont typeface="Arial" charset="0"/>
              <a:buChar char="•"/>
            </a:pPr>
            <a:endParaRPr lang="cs-CZ" sz="14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endParaRPr lang="cs-CZ" sz="18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483768" y="620688"/>
            <a:ext cx="6264696" cy="576064"/>
          </a:xfrm>
        </p:spPr>
        <p:txBody>
          <a:bodyPr/>
          <a:lstStyle/>
          <a:p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Systém řízení a 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koordinace - role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5480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947797"/>
              </p:ext>
            </p:extLst>
          </p:nvPr>
        </p:nvGraphicFramePr>
        <p:xfrm>
          <a:off x="467544" y="1124744"/>
          <a:ext cx="8136904" cy="5152644"/>
        </p:xfrm>
        <a:graphic>
          <a:graphicData uri="http://schemas.openxmlformats.org/drawingml/2006/table">
            <a:tbl>
              <a:tblPr firstRow="1" firstCol="1" bandRow="1"/>
              <a:tblGrid>
                <a:gridCol w="4068452"/>
                <a:gridCol w="4068452"/>
              </a:tblGrid>
              <a:tr h="23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Programy 2007-2013</a:t>
                      </a:r>
                      <a:endParaRPr lang="cs-CZ" sz="1400" dirty="0">
                        <a:solidFill>
                          <a:srgbClr val="261BBB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Programy 2014-2020</a:t>
                      </a:r>
                      <a:endParaRPr lang="cs-CZ" sz="1400">
                        <a:solidFill>
                          <a:srgbClr val="261BBB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OP Doprava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OP Doprava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OP Životní prostředí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OP Životní prostředí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OP Podnikání a inovace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OP Podnikání a inovace pro konkurenceschopnost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OP Výzkum a vývoj pro inovace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OP Výzkum, vývoj a vzdělávání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OP Vzdělávání pro konkurenceschopnost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OP Lidské zdroje a zaměstnanost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OP Zaměstnanost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OP Technická pomoc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OP Technická pomoc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Program rozvoje venkova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Program rozvoje venkova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OP Rybářství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OP Rybářství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Integrovaný operační program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Integrovaný regionální operační program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ROP Severozápad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ROP Severovýchod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ROP </a:t>
                      </a:r>
                      <a:r>
                        <a:rPr lang="cs-CZ" sz="1400" dirty="0" err="1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Moravskoslezsko</a:t>
                      </a:r>
                      <a:endParaRPr lang="cs-CZ" sz="1400" dirty="0">
                        <a:solidFill>
                          <a:srgbClr val="261BBB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ROP Střední Morava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ROP Střední Čechy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ROP Jihovýchod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ROP Jihozápad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OP Praha Konkurenceschopnost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OP Praha pól růstu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261BBB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OP Praha Adaptabilita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483768" y="548680"/>
            <a:ext cx="6552728" cy="576064"/>
          </a:xfrm>
        </p:spPr>
        <p:txBody>
          <a:bodyPr/>
          <a:lstStyle/>
          <a:p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Zjednodušení architektury 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programů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79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8110" y="620688"/>
            <a:ext cx="6202362" cy="868363"/>
          </a:xfrm>
        </p:spPr>
        <p:txBody>
          <a:bodyPr anchor="t"/>
          <a:lstStyle/>
          <a:p>
            <a:r>
              <a:rPr lang="cs-CZ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+mn-cs"/>
              </a:rPr>
              <a:t>Programy 2014–2020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889643"/>
              </p:ext>
            </p:extLst>
          </p:nvPr>
        </p:nvGraphicFramePr>
        <p:xfrm>
          <a:off x="1187625" y="1184000"/>
          <a:ext cx="7056784" cy="4904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1424"/>
                <a:gridCol w="1547680"/>
                <a:gridCol w="1547680"/>
              </a:tblGrid>
              <a:tr h="472768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cs-CZ" sz="1600" b="1" i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Program</a:t>
                      </a:r>
                      <a:endParaRPr lang="cs-CZ" sz="1600" b="1" i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79" marR="6279" marT="6278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cs-CZ" sz="1600" b="1" i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v </a:t>
                      </a:r>
                      <a:r>
                        <a:rPr lang="cs-CZ" sz="1600" b="1" i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mld. </a:t>
                      </a:r>
                      <a:r>
                        <a:rPr lang="cs-CZ" sz="1600" b="1" i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</a:t>
                      </a:r>
                    </a:p>
                  </a:txBody>
                  <a:tcPr marL="6279" marR="6279" marT="6278" marB="0" anchor="ctr"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cs-CZ" sz="1600" b="1" i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Tematické</a:t>
                      </a:r>
                      <a:r>
                        <a:rPr lang="cs-CZ" sz="1600" b="1" i="1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cíle</a:t>
                      </a:r>
                      <a:endParaRPr lang="cs-CZ" sz="1600" b="1" i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279" marR="6279" marT="6278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  <a:tr h="47276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Integrovaný regionální </a:t>
                      </a:r>
                      <a:r>
                        <a:rPr lang="cs-CZ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operační </a:t>
                      </a:r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program</a:t>
                      </a:r>
                      <a:endParaRPr lang="cs-CZ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6279" marR="6279" marT="6278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62050" rtl="0" eaLnBrk="1" fontAlgn="ctr" latinLnBrk="0" hangingPunct="1">
                        <a:tabLst>
                          <a:tab pos="1619250" algn="dec"/>
                        </a:tabLst>
                      </a:pPr>
                      <a:r>
                        <a:rPr lang="cs-CZ" sz="16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4,63 </a:t>
                      </a:r>
                      <a:endParaRPr lang="cs-CZ" sz="16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6278" marB="0" anchor="ctr"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62050" rtl="0" eaLnBrk="1" fontAlgn="ctr" latinLnBrk="0" hangingPunct="1">
                        <a:tabLst>
                          <a:tab pos="1619250" algn="dec"/>
                        </a:tabLst>
                      </a:pPr>
                      <a:r>
                        <a:rPr lang="cs-CZ" sz="16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</a:t>
                      </a:r>
                      <a:r>
                        <a:rPr lang="cs-CZ" sz="1600" b="1" u="none" strike="noStrike" kern="1200" baseline="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4, 5, 6, 7, 9, 10, 11</a:t>
                      </a:r>
                      <a:endParaRPr lang="cs-CZ" sz="16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6278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607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OP Doprava</a:t>
                      </a:r>
                      <a:endParaRPr lang="cs-CZ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6279" marR="6279" marT="6278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4,70 </a:t>
                      </a:r>
                      <a:endParaRPr lang="cs-CZ" sz="16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627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cs-CZ" sz="16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6278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607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OP Životní prostředí</a:t>
                      </a:r>
                      <a:endParaRPr lang="cs-CZ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6279" marR="6279" marT="6278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2,64 </a:t>
                      </a:r>
                      <a:endParaRPr lang="cs-CZ" sz="16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627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</a:t>
                      </a:r>
                      <a:r>
                        <a:rPr lang="cs-CZ" sz="1600" b="1" u="none" strike="noStrike" kern="1200" baseline="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5, 6</a:t>
                      </a:r>
                      <a:endParaRPr lang="cs-CZ" sz="16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6278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276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OP Podnikání a inovace </a:t>
                      </a:r>
                      <a:r>
                        <a:rPr lang="cs-CZ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pro </a:t>
                      </a:r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konkurenceschopnost</a:t>
                      </a:r>
                      <a:endParaRPr lang="cs-CZ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6279" marR="6279" marT="6278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4,33 </a:t>
                      </a:r>
                      <a:endParaRPr lang="cs-CZ" sz="16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627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</a:t>
                      </a:r>
                      <a:r>
                        <a:rPr lang="cs-CZ" sz="1600" b="1" u="none" strike="noStrike" kern="1200" baseline="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2, 3, 4, 7</a:t>
                      </a:r>
                      <a:endParaRPr lang="cs-CZ" sz="16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6278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607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OP Zaměstnanost</a:t>
                      </a:r>
                      <a:endParaRPr lang="cs-CZ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6279" marR="6279" marT="6278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2,13</a:t>
                      </a:r>
                      <a:endParaRPr lang="cs-CZ" sz="16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627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</a:t>
                      </a:r>
                      <a:r>
                        <a:rPr lang="cs-CZ" sz="1600" b="1" u="none" strike="noStrike" kern="1200" baseline="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9, 11</a:t>
                      </a:r>
                      <a:endParaRPr lang="cs-CZ" sz="16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6278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607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OP Výzkum, vývoj </a:t>
                      </a:r>
                      <a:r>
                        <a:rPr lang="cs-CZ" sz="1600" b="1" u="none" strike="noStrike" dirty="0" smtClean="0">
                          <a:solidFill>
                            <a:srgbClr val="000099"/>
                          </a:solidFill>
                          <a:effectLst/>
                        </a:rPr>
                        <a:t>a </a:t>
                      </a:r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vzdělávání</a:t>
                      </a:r>
                      <a:endParaRPr lang="cs-CZ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6279" marR="6279" marT="6278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2,78 </a:t>
                      </a:r>
                      <a:endParaRPr lang="cs-CZ" sz="16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627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</a:t>
                      </a:r>
                      <a:r>
                        <a:rPr lang="cs-CZ" sz="1600" b="1" u="none" strike="noStrike" kern="1200" baseline="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9, 10</a:t>
                      </a:r>
                      <a:endParaRPr lang="cs-CZ" sz="16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6278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607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OP Technická pomoc</a:t>
                      </a:r>
                      <a:endParaRPr lang="cs-CZ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6279" marR="6279" marT="6278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0,22 </a:t>
                      </a:r>
                      <a:endParaRPr lang="cs-CZ" sz="16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627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endParaRPr lang="cs-CZ" sz="16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6278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607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OP Praha - pól růstu ČR</a:t>
                      </a:r>
                      <a:endParaRPr lang="cs-CZ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6279" marR="6279" marT="6278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0,20</a:t>
                      </a:r>
                      <a:endParaRPr lang="cs-CZ" sz="16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627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</a:t>
                      </a:r>
                      <a:r>
                        <a:rPr lang="cs-CZ" sz="1600" b="1" u="none" strike="noStrike" kern="1200" baseline="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4, 8, 9, 10</a:t>
                      </a:r>
                      <a:endParaRPr lang="cs-CZ" sz="16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6278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276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Program rozvoje venkova</a:t>
                      </a:r>
                      <a:endParaRPr lang="cs-CZ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6279" marR="6279" marT="6278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2,17</a:t>
                      </a:r>
                      <a:endParaRPr lang="cs-CZ" sz="16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627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</a:t>
                      </a:r>
                      <a:r>
                        <a:rPr lang="cs-CZ" sz="1600" b="1" u="none" strike="noStrike" kern="1200" baseline="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3, 4, 5, 6, 8, 9, 10</a:t>
                      </a:r>
                      <a:endParaRPr lang="cs-CZ" sz="16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6278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607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Calibri"/>
                        </a:rPr>
                        <a:t>OP Rybářství</a:t>
                      </a:r>
                      <a:endParaRPr lang="cs-CZ" sz="1600" b="1" i="0" u="none" strike="noStrike" dirty="0">
                        <a:solidFill>
                          <a:srgbClr val="000099"/>
                        </a:solidFill>
                        <a:effectLst/>
                        <a:latin typeface="Calibri"/>
                      </a:endParaRPr>
                    </a:p>
                  </a:txBody>
                  <a:tcPr marL="6279" marR="6279" marT="6278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</a:t>
                      </a:r>
                      <a:endParaRPr lang="cs-CZ" sz="16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627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</a:t>
                      </a:r>
                      <a:r>
                        <a:rPr lang="cs-CZ" sz="1600" b="1" u="none" strike="noStrike" kern="1200" baseline="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</a:t>
                      </a:r>
                      <a:endParaRPr lang="cs-CZ" sz="1600" b="1" u="none" strike="noStrike" kern="1200" dirty="0">
                        <a:solidFill>
                          <a:srgbClr val="00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6278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607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CELKEM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279" marR="6279" marT="6278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23,83</a:t>
                      </a:r>
                      <a:endParaRPr lang="cs-CZ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6278" marB="0" anchor="ctr"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16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79" marR="6279" marT="6278" marB="0" anchor="ctr"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37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4438" y="549275"/>
            <a:ext cx="6336034" cy="868363"/>
          </a:xfrm>
        </p:spPr>
        <p:txBody>
          <a:bodyPr anchor="t"/>
          <a:lstStyle/>
          <a:p>
            <a:pPr eaLnBrk="1" hangingPunct="1"/>
            <a:r>
              <a:rPr lang="cs-CZ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+mn-cs"/>
              </a:rPr>
              <a:t>Stav vyjednávání Dohody o partnerství a programů 2014–2020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0888"/>
            <a:ext cx="8182376" cy="515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076056" y="4005064"/>
            <a:ext cx="3024336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Přijaty oficiální připomínky EK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932040" y="5733256"/>
            <a:ext cx="3717879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Schválené programy – OP PIK, OPŽP, OPZ, OPD, OPVVV, PRV</a:t>
            </a:r>
          </a:p>
        </p:txBody>
      </p:sp>
    </p:spTree>
    <p:extLst>
      <p:ext uri="{BB962C8B-B14F-4D97-AF65-F5344CB8AC3E}">
        <p14:creationId xmlns:p14="http://schemas.microsoft.com/office/powerpoint/2010/main" val="41330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6203032" cy="940966"/>
          </a:xfrm>
        </p:spPr>
        <p:txBody>
          <a:bodyPr/>
          <a:lstStyle/>
          <a:p>
            <a:pPr algn="l"/>
            <a:r>
              <a:rPr lang="cs-CZ" sz="3200" b="1" i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Operační programy 2014-2020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000" b="1" u="sng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cs-CZ" sz="2000" b="1" u="sng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Doprava</a:t>
            </a:r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Gesce: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Ministerstvo dopravy</a:t>
            </a:r>
          </a:p>
          <a:p>
            <a:r>
              <a:rPr lang="cs-CZ" sz="2000" b="1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Zaměření</a:t>
            </a:r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Silniční a železniční doprava,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silniční infrastruktura </a:t>
            </a:r>
          </a:p>
          <a:p>
            <a:r>
              <a:rPr lang="cs-CZ" sz="2000" b="1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Rozdíly </a:t>
            </a:r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oproti 07-13: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ětší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důraz na strategické ukotvení a soustředění podpory na klíčové projekty z hlediska klíčových potřeb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ČR, větší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důraz na podporu udržitelných forem dopravy a snižování negativních vlivů dopravy na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ŽP, větší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důraz na využití integrovaných přístupů k řešení dopravních problémů ve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městech.</a:t>
            </a:r>
          </a:p>
          <a:p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stav: </a:t>
            </a:r>
            <a:r>
              <a:rPr lang="cs-CZ" sz="2000" dirty="0" smtClean="0">
                <a:solidFill>
                  <a:srgbClr val="261BBB"/>
                </a:solidFill>
                <a:latin typeface="Arial"/>
                <a:ea typeface="Times New Roman"/>
              </a:rPr>
              <a:t>program </a:t>
            </a:r>
            <a:r>
              <a:rPr lang="cs-CZ" sz="2000" dirty="0">
                <a:solidFill>
                  <a:srgbClr val="261BBB"/>
                </a:solidFill>
                <a:latin typeface="Arial"/>
                <a:ea typeface="Times New Roman"/>
              </a:rPr>
              <a:t>byl </a:t>
            </a:r>
            <a:r>
              <a:rPr lang="cs-CZ" sz="2000" b="1" dirty="0">
                <a:solidFill>
                  <a:srgbClr val="261BBB"/>
                </a:solidFill>
                <a:latin typeface="Arial"/>
                <a:ea typeface="Times New Roman"/>
              </a:rPr>
              <a:t>schválen dne 11. 5. 2015</a:t>
            </a:r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hrapet\Desktop\road-icon-82434564956bd12d523016117e5fc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3812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6228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328592" cy="432048"/>
          </a:xfrm>
        </p:spPr>
        <p:txBody>
          <a:bodyPr/>
          <a:lstStyle/>
          <a:p>
            <a:r>
              <a:rPr lang="cs-CZ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Doprava – 4,7 mld. EUR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7596336" y="0"/>
            <a:ext cx="1152128" cy="2606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BBC7A58-1EB9-48B1-B15F-507BB3B71477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284360"/>
              </p:ext>
            </p:extLst>
          </p:nvPr>
        </p:nvGraphicFramePr>
        <p:xfrm>
          <a:off x="251520" y="908723"/>
          <a:ext cx="8640961" cy="5219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792088"/>
                <a:gridCol w="5904657"/>
              </a:tblGrid>
              <a:tr h="425201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Prioritní osa 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Podíl</a:t>
                      </a:r>
                      <a:r>
                        <a:rPr lang="cs-CZ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alokaci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Specifické</a:t>
                      </a:r>
                      <a:r>
                        <a:rPr lang="cs-CZ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cíle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955924">
                <a:tc>
                  <a:txBody>
                    <a:bodyPr/>
                    <a:lstStyle/>
                    <a:p>
                      <a:r>
                        <a:rPr lang="it-IT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Infrastruktura pro železniční a další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udržitelnou dopravu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44,5 %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 Zlepšení infrastruktury pro vyšší konkurenceschopnost a větší využití železniční dopravy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 Zlepšení infrastruktury pro vyšší konkurenceschopnost a větší využití vnitrozemské vodní dopravy v hlavní síti TEN-T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 Vytvoření podmínek pro větší využití multimodální dopravy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 Vytvoření podmínek pro zvýšení využívání veřejné hromadné dopravy ve městech v elektrické trakci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Zlepšení řízení dopravního provozu a zvyšování bezpečnosti dopravního provozu ve městech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 Vytvoření podmínek pro širší využití železniční a vodní dopravy prostřednictvím modernizace dopravního parku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47655">
                <a:tc>
                  <a:txBody>
                    <a:bodyPr/>
                    <a:lstStyle/>
                    <a:p>
                      <a:r>
                        <a:rPr lang="pl-PL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Silniční infrastruktura na síti TEN-T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veřejná infrastruktura pro čistou mobilitu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40,6 %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 Zlepšení propojení center a regionů a zvýšení bezpečnosti a efektivnosti silniční dopravy prostřednictvím výstavby, obnovy a modernizace dálnic, rychlostních silnic a silnic sítě TEN-T včetně rozvoje systémů ITS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 Vytvoření podmínek pro širší využití vozidel na alternativní pohon na silniční síti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86477">
                <a:tc>
                  <a:txBody>
                    <a:bodyPr/>
                    <a:lstStyle/>
                    <a:p>
                      <a:r>
                        <a:rPr lang="pl-PL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Silniční infrastruktura mimo síť TEN-T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 Zlepšení dostupnosti regionů, zvýšení bezpečnosti a plynulosti a snížení dopadů dopravy na veřejné zdraví prostřednictvím výstavby, obnovy a zlepšení parametrů dálnic, rychlostních silnic a silnic I. třídy mimo síť TEN-T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25300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Technická asistence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4.1 Podpora a zajištění implementace OP Doprava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6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6203032" cy="940966"/>
          </a:xfrm>
        </p:spPr>
        <p:txBody>
          <a:bodyPr/>
          <a:lstStyle/>
          <a:p>
            <a:pPr algn="l"/>
            <a:r>
              <a:rPr lang="cs-CZ" sz="3200" b="1" i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Operační programy 2014-2020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2000" b="1" u="sng" dirty="0" smtClean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u="sng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cs-CZ" sz="2000" b="1" u="sng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 </a:t>
            </a:r>
            <a:r>
              <a:rPr lang="cs-CZ" sz="2000" b="1" u="sng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prostředí</a:t>
            </a:r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Gesce: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Ministerstvo životního prostředí</a:t>
            </a:r>
          </a:p>
          <a:p>
            <a:r>
              <a:rPr lang="cs-CZ" sz="2000" b="1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Zaměření: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Zlepšování kvality vody a snižování rizika povodní, zlepšování kvality ovzduší v lidských sídlech, nakládání s odpady, </a:t>
            </a:r>
            <a:r>
              <a:rPr lang="pl-PL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ochrana </a:t>
            </a:r>
            <a:r>
              <a:rPr lang="pl-PL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péče o přírodu a krajinu </a:t>
            </a:r>
            <a:r>
              <a:rPr lang="pl-PL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energetické úspory.</a:t>
            </a:r>
            <a:endParaRPr lang="pl-PL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Rozdíly </a:t>
            </a:r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oproti 07-13: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Zefektivnější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využívání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zdrojů, větší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zaměření na konkrétní zdroje znečišťování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ovzduší, u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nakládání s odpady větší důraz na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prevenci, protipovodňová opatření.</a:t>
            </a:r>
          </a:p>
          <a:p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stav: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 </a:t>
            </a:r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schválen 30. 4. 2015.</a:t>
            </a:r>
          </a:p>
          <a:p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hrapet\Desktop\tea-plant-leaf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9269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32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59832" y="404664"/>
            <a:ext cx="5400600" cy="432048"/>
          </a:xfrm>
        </p:spPr>
        <p:txBody>
          <a:bodyPr/>
          <a:lstStyle/>
          <a:p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OP Životní prostředí – 2,6 mld. 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EUR;</a:t>
            </a:r>
            <a:endParaRPr lang="cs-CZ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7596336" y="0"/>
            <a:ext cx="1152128" cy="2606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BBC7A58-1EB9-48B1-B15F-507BB3B71477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945895"/>
              </p:ext>
            </p:extLst>
          </p:nvPr>
        </p:nvGraphicFramePr>
        <p:xfrm>
          <a:off x="251520" y="908723"/>
          <a:ext cx="8640961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792088"/>
                <a:gridCol w="5904657"/>
              </a:tblGrid>
              <a:tr h="433268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Prioritní osa 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Podíl</a:t>
                      </a:r>
                      <a:r>
                        <a:rPr lang="cs-CZ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alokaci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Specifické</a:t>
                      </a:r>
                      <a:r>
                        <a:rPr lang="cs-CZ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cíle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53190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Zlepšování kvality vody a snižování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rizika povodní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28,0 %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 Snížit množství vypouštěného znečištění do povrchových i podzemních vod z komunálních zdrojů a zajištění dodávky pitné vody v odpovídající jakosti a množství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 Snížit vnos znečišťujících látek do povrchových a podzemních vod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 Zajistit povodňovou ochranu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intravilánu</a:t>
                      </a:r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 Podpořit preventivní protipovodňová opatření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26498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Zlepšování kvality ovzduší v lidských sídlech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17,7 %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 Snížit emise z lokálního vytápění domácností podílející se na expozici obyvatelstva nadlimitním koncentracím znečišťujících látek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 Snížit emise stacionárních zdrojů podílející se na expozici obyvatelstva nadlimitním koncentracím znečišťujících látek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 Zlepšit systém sledování, hodnocení a předpovídání vývoje kvality ovzduší, počasí a klimatu a ozonové vrstvy Země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53190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Odpady a materiálové toky, ekologické zátěže a rizika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17,9</a:t>
                      </a:r>
                      <a:r>
                        <a:rPr lang="cs-CZ" sz="1200" b="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 Předcházet vzniku odpadů a snížit vliv nebezpečných vlastností odpadů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 Zvýšit podíl materiálového a energetického využití odpadů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 Odstranit nepovolené skládky a rekultivovat staré skládky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 Odstranit a inventarizovat ekologické zátěže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3.5 Snížit environmentální rizika a rozvíjet systémy jejich řízení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79883">
                <a:tc>
                  <a:txBody>
                    <a:bodyPr/>
                    <a:lstStyle/>
                    <a:p>
                      <a:r>
                        <a:rPr lang="pl-PL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Ochrana a péče o přírodu a krajinu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13,7 %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4.1 Posílit biodiverzitu na majetku ČR, ve správě rezortních organizací MŽP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4.2 Posílit biodiverzitu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 Posílit přirozené funkce krajiny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4.4 Zlepšit kvalitu prostředí v sídlech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33268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Energetické úspory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19,9 %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 Snížit energetickou náročnost veřejných budov a zvýšit využití obnovitelných zdrojů energie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33268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Technická pomoc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6.1 Zajistit řádné a efektivní řízení a administraci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6.2 Zajistit informovanost, publicitu a absorpční kapacitu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5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203032" cy="940966"/>
          </a:xfrm>
        </p:spPr>
        <p:txBody>
          <a:bodyPr/>
          <a:lstStyle/>
          <a:p>
            <a:pPr algn="l"/>
            <a:r>
              <a:rPr lang="cs-CZ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Operační programy 2014-2020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1" u="sng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Podnikání a inovace pro konkurenceschopnost</a:t>
            </a:r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Gesce: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Ministerstvo průmyslu a obchodu</a:t>
            </a:r>
          </a:p>
          <a:p>
            <a:r>
              <a:rPr lang="cs-CZ" sz="2000" b="1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Zaměření: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Rozvoj výzkumu a vývoje pro inovace, 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rozvoj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podnikání a konkurenceschopnosti malých a středních podniků, energetické úspory a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vysokorychlostních přístupových sítí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internetu a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IKT.</a:t>
            </a:r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Rozdíly </a:t>
            </a:r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oproti 07-13: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Zaměření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přenos technologií a spolupráce odvětví výzkumu a vývoje a inovačních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firem, posun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budování inovační infrastruktury k jejímu rozvoji a efektivnímu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využívání, posílení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finančních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nástrojů, větší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důraz na využití výsledků aplikovaného průmyslového výzkumu a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vývoje.</a:t>
            </a:r>
          </a:p>
          <a:p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stav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 </a:t>
            </a:r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schválen 30. 4. 2015</a:t>
            </a:r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hrapet\Desktop\BrandSpark_Icon_Product_Innovation_CM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76" y="105273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3205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915816" y="404664"/>
            <a:ext cx="6552728" cy="432048"/>
          </a:xfrm>
        </p:spPr>
        <p:txBody>
          <a:bodyPr/>
          <a:lstStyle/>
          <a:p>
            <a:r>
              <a:rPr lang="cs-CZ" sz="2200" dirty="0" smtClean="0"/>
              <a:t> 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OP PIK – 4,3 mld. EUR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7596336" y="0"/>
            <a:ext cx="1152128" cy="2606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BBC7A58-1EB9-48B1-B15F-507BB3B71477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792872"/>
              </p:ext>
            </p:extLst>
          </p:nvPr>
        </p:nvGraphicFramePr>
        <p:xfrm>
          <a:off x="251520" y="908721"/>
          <a:ext cx="8640961" cy="5190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792088"/>
                <a:gridCol w="5256585"/>
              </a:tblGrid>
              <a:tr h="489027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Prioritní osa 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Podíl</a:t>
                      </a:r>
                      <a:r>
                        <a:rPr lang="cs-CZ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alokaci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Specifické</a:t>
                      </a:r>
                      <a:r>
                        <a:rPr lang="cs-CZ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cíle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03697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Rozvoj výzkumu a vývoje pro inovace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31,0 %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 Zvýšit inovační výkonnost podniků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 Zvýšit intenzitu a účinnost spolupráce ve výzkumu, vývoji a inovacích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34542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Rozvoj podnikání a konkurenceschopnosti malých a středních podniků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20,7 %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 Zvýšit konkurenceschopnost začínajících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rozvojových MSP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 Zvýšit internacionalizaci malých a středních podniků </a:t>
                      </a:r>
                    </a:p>
                    <a:p>
                      <a:r>
                        <a:rPr lang="pl-PL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 Zvýšit využitelnost infrastruktury pro podnikání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 Zvýšit kapacitu pro odborné vzdělávání v MSP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598837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Účinné nakládání energií, rozvoj energetické infrastruktury a obnovitelných zdrojů energie, podpora zavádění nových technologií v oblasti nakládání energií a druhotných surovin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28,2</a:t>
                      </a:r>
                      <a:r>
                        <a:rPr lang="cs-CZ" sz="1200" b="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 Zvýšit podíl výroby energie z obnovitelných zdrojů na hrubé konečné spotřebě ČR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 Zvýšit energetickou účinnost podnikatelského sektoru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 Zvýšit aplikaci prvků inteligentních sítí v distribučních soustavách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 Uplatnit inovativní nízkouhlíkové technologie v oblasti nakládání energií a při využívání druhotných surovin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3.5 Zvýšit účinnost soustav zásobování teplem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 Posílit energetickou bezpečnost přenosové soustavy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84638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Rozvoj vysokorychlostních přístupových sítí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 internetu a IKT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17,2 %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4.1 Zvětšit pokrytí vysokorychlostním přístupem k internetu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4.2 Zvýšit využití potenciálu ICT sektoru pro konkurenceschopnost ekonomiky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80248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r>
                        <a:rPr lang="cs-CZ" sz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Technická pomoc</a:t>
                      </a:r>
                      <a:endParaRPr lang="cs-CZ" sz="12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2,9 %</a:t>
                      </a:r>
                      <a:endParaRPr lang="cs-CZ" sz="12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 Zajištění efektivního řízení a administrace operačního programu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5.2 Zajištění informovanosti, publicity a absorpční kapacity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operačního programu </a:t>
                      </a:r>
                      <a:endParaRPr lang="cs-CZ" sz="120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1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627313" y="476474"/>
            <a:ext cx="6408737" cy="576262"/>
          </a:xfrm>
        </p:spPr>
        <p:txBody>
          <a:bodyPr/>
          <a:lstStyle/>
          <a:p>
            <a:pPr algn="ctr">
              <a:defRPr/>
            </a:pPr>
            <a:r>
              <a:rPr lang="cs-CZ" i="1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+mn-cs"/>
              </a:rPr>
              <a:t>Evropské strukturální a investiční fondy 2014–2020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0" t="21520" r="21450" b="57797"/>
          <a:stretch/>
        </p:blipFill>
        <p:spPr bwMode="auto">
          <a:xfrm>
            <a:off x="0" y="2420888"/>
            <a:ext cx="915773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23528" y="2453607"/>
            <a:ext cx="16372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261BBB"/>
                </a:solidFill>
                <a:latin typeface="Arial Narrow" panose="020B0606020202030204" pitchFamily="34" charset="0"/>
              </a:rPr>
              <a:t>Evropský fond pro regionální rozvoj</a:t>
            </a:r>
            <a:endParaRPr lang="cs-CZ" sz="1400" b="1" dirty="0">
              <a:solidFill>
                <a:srgbClr val="261BBB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6203032" cy="940966"/>
          </a:xfrm>
        </p:spPr>
        <p:txBody>
          <a:bodyPr/>
          <a:lstStyle/>
          <a:p>
            <a:pPr algn="l"/>
            <a:r>
              <a:rPr lang="cs-CZ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Operační programy 2014-2020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000" b="1" u="sng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Výzkum, vývoj a vzdělávání</a:t>
            </a:r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Gesce: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Ministerstvo školství, mládeže a tělovýchovy</a:t>
            </a:r>
          </a:p>
          <a:p>
            <a:r>
              <a:rPr lang="cs-CZ" sz="2000" b="1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Zaměření: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Posílení kapacit pro výzkum, rozvoj vysokých škol a lidských zdrojů pro výzkum a vývoj a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rovný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 ke kvalitnímu předškolnímu, primárnímu a sekundárnímu vzdělávání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Rozdíly </a:t>
            </a:r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oproti 07-13: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Větší zaměření na vysoké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školy, propojení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modernizace výzkumné infrastruktury a zařízení ("tvrdé aktivity") a rozvoj výzkumných týmů a jejich kapacity ("měkké aktivity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"), podpora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dlouhodobého strategického partnerství v oblasti výzkumu a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vývoje, využití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regionálních center </a:t>
            </a:r>
            <a:r>
              <a:rPr lang="cs-CZ" sz="2000" dirty="0" err="1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VaV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postavených v období 2007-13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stav: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 </a:t>
            </a:r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13. 5. 2015 </a:t>
            </a:r>
            <a:r>
              <a:rPr lang="cs-CZ" sz="2000" b="1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schválen.</a:t>
            </a:r>
            <a:endParaRPr lang="cs-CZ" sz="2000" b="1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hrapet\Desktop\274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3205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912768" cy="432048"/>
          </a:xfrm>
        </p:spPr>
        <p:txBody>
          <a:bodyPr/>
          <a:lstStyle/>
          <a:p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OP Výzkum, vývoj a vzdělávání – 2,8 mld. EUR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7596336" y="0"/>
            <a:ext cx="1152128" cy="2606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BBC7A58-1EB9-48B1-B15F-507BB3B71477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997025"/>
              </p:ext>
            </p:extLst>
          </p:nvPr>
        </p:nvGraphicFramePr>
        <p:xfrm>
          <a:off x="251520" y="908721"/>
          <a:ext cx="8640961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792088"/>
                <a:gridCol w="6048673"/>
              </a:tblGrid>
              <a:tr h="424965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Prioritní osa 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Podíl</a:t>
                      </a:r>
                      <a:r>
                        <a:rPr lang="cs-CZ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alokaci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Specifické</a:t>
                      </a:r>
                      <a:r>
                        <a:rPr lang="cs-CZ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cíle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24965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Posilování kapacit pro kvalitní výzkum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36,34 %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 Zvýšení mezinárodní kvality výzkumu a jeho výsledků</a:t>
                      </a:r>
                      <a:endParaRPr lang="cs-CZ" sz="1200" b="0" i="0" u="none" strike="noStrike" kern="1200" baseline="0" dirty="0" smtClean="0">
                        <a:solidFill>
                          <a:srgbClr val="0000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 Budování kapacit a posílení dlouhodobé spolupráce výzkumných organizací s aplikační sférou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 Zkvalitnění infrastruktury pro výzkumně vzdělávací účely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 Zlepšení strategického řízení výzkumu na národní úrovni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294812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Rozvoj vysokých škol a lidských zdrojů pro výzkum a vývoj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27,67 %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 Zvýšení kvality vzdělávání na vysokých školách a jeho relevance pro potřeby trhu práce a společnosti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 Zvýšení účasti studentů se specifickými potřebami, ze </a:t>
                      </a:r>
                      <a:r>
                        <a:rPr lang="cs-CZ" sz="1200" b="0" i="0" u="none" strike="noStrike" kern="1200" baseline="0" dirty="0" err="1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socio</a:t>
                      </a:r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-ekonomicky znevýhodněných skupin a z etnických menšin na vysokoškolském vzdělávání, a snížení studijní neúspěšnosti studentů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 Zkvalitnění podmínek pro celoživotní vzdělávání na vysokých školách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 Nastavení a rozvoj systému hodnocení a zabezpečení kvality a strategického řízení vysokých škol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 Zlepšení podmínek pro výuku spojenou s výzkumem a pro rozvoj lidských zdrojů v oblasti výzkumu a vývoje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 Zkvalitnění vzdělávací infrastruktury na vysokých školách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 účelem zajištění vysoké kvality výuky, zlepšení přístupu znevýhodněných skupin a zvýšení otevřenosti vysokých škol.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614868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Rovný přístup ke kvalitnímu předškolnímu, primárnímu a sekundárnímu vzdělávání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32,49 %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 Vzdělávání k sociální integraci dětí a žáků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 Zvýšení kvality předškolního vzdělávání včetně usnadnění přechodu dětí na ZŠ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 Zlepšení kvality vzdělávání a výsledků žáků v klíčových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kompetencích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 Rozvoj systému strategického řízení a hodnocení kvality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 vzdělávání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3.5 Zkvalitnění přípravy budoucích a začínajících pedagogických pracovníků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 Zvýšení kvality vzdělávání a odborné přípravy včetně posílení jejich relevance pro trh práce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24965">
                <a:tc>
                  <a:txBody>
                    <a:bodyPr/>
                    <a:lstStyle/>
                    <a:p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Technická pomoc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4.1 Zajištění efektivní administrace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4.2 Zajištění informovanosti, publicity a absorpční kapacity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5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6203032" cy="940966"/>
          </a:xfrm>
        </p:spPr>
        <p:txBody>
          <a:bodyPr/>
          <a:lstStyle/>
          <a:p>
            <a:pPr algn="l"/>
            <a:r>
              <a:rPr lang="cs-CZ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Operační programy 2014-2020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000" b="1" u="sng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Integrovaný regionální operační program</a:t>
            </a:r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Gesce: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Ministerstvo pro místní rozvoj</a:t>
            </a:r>
          </a:p>
          <a:p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Zaměření: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Doprava v regionech,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zkvalitnění veřejných služeb,  veřejná správa.</a:t>
            </a:r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Rozdíly </a:t>
            </a:r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oproti 07-13: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Razantní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 počtu programů a jeden centrální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program, podpora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terénních a komunitních přístupů v sociální integraci nad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ambulantními, rozšíření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nástrojů pro podporu sociální integrace – sociální bydlení, sociální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podnikání a posun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zacílení na napojení sítě TEN-T u silniční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infrastruktury.</a:t>
            </a:r>
          </a:p>
          <a:p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stav: odeslán dne 20. 5. 2015 přes SFC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EK a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nejsou evidovány žádné problémové oblasti, </a:t>
            </a:r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čeká na schválení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 smtClean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6146" name="Picture 2" descr="C:\Users\hrapet\Desktop\icon_large_integr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422" y="908720"/>
            <a:ext cx="1950059" cy="182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3205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843808" y="548680"/>
            <a:ext cx="5904656" cy="432048"/>
          </a:xfrm>
        </p:spPr>
        <p:txBody>
          <a:bodyPr/>
          <a:lstStyle/>
          <a:p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IROP – 4,6 mld. EUR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7596336" y="0"/>
            <a:ext cx="1152128" cy="2606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BBC7A58-1EB9-48B1-B15F-507BB3B71477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889551"/>
              </p:ext>
            </p:extLst>
          </p:nvPr>
        </p:nvGraphicFramePr>
        <p:xfrm>
          <a:off x="323528" y="1196752"/>
          <a:ext cx="8640961" cy="501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792088"/>
                <a:gridCol w="5904657"/>
              </a:tblGrid>
              <a:tr h="425201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Prioritní osa 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Podíl</a:t>
                      </a:r>
                      <a:r>
                        <a:rPr lang="cs-CZ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alokaci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Specifické</a:t>
                      </a:r>
                      <a:r>
                        <a:rPr lang="cs-CZ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cíle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0949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Konkurenceschopné, dostupné a bezpečné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regiony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34,0 %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 Zvýšení regionální mobility prostřednictvím modernizace a rozvoje sítí regionální silniční infrastruktury navazující na síť TEN-T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 Zvýšení podílu udržitelných forem dopravy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 Zvýšení připravenosti k řešení a řízení rizik a katastrof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47655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Zkvalitnění veřejných služeb a podmínek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života pro obyvatele regionů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38,3 %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 Zvýšení kvality a dostupnosti služeb vedoucí k sociální inkluzi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 Vznik nových a rozvoj existujících podnikatelských aktivit v oblasti sociálního podnikání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 Rozvoj infrastruktury pro poskytování zdravotních služeb a péče o zdraví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 Zvýšení kvality a dostupnosti infrastruktury pro vzdělávání a celoživotní učení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 Snížení energetické náročnosti v sektoru bydlení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86477">
                <a:tc>
                  <a:txBody>
                    <a:bodyPr/>
                    <a:lstStyle/>
                    <a:p>
                      <a:r>
                        <a:rPr lang="pt-BR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Dobrá správa území a zefektivnění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veřejných institucí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 Zefektivnění prezentace, posílení ochrany a rozvoje kulturního a přírodního dědictví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 Zvyšování efektivity a transparentnosti veřejné správy prostřednictvím rozvoje využití a kvality systémů IKT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 Podpora pořizování a uplatňování dokumentů územního rozvoje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25300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Komunitně vedený místní rozvoj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4.1 Posílení komunitně vedeného místního rozvoje za účelem zvýšení kvality života ve venkovských oblastech a aktivizace místního potenciálu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4.2 Posílení kapacit komunitně vedeného místního rozvoje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25300">
                <a:tc>
                  <a:txBody>
                    <a:bodyPr/>
                    <a:lstStyle/>
                    <a:p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Technická</a:t>
                      </a:r>
                      <a:r>
                        <a:rPr lang="cs-CZ" sz="1200" b="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pomoc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 Zajištění kvalitního řízení a implementace programu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2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6203032" cy="940966"/>
          </a:xfrm>
        </p:spPr>
        <p:txBody>
          <a:bodyPr/>
          <a:lstStyle/>
          <a:p>
            <a:pPr algn="l"/>
            <a:r>
              <a:rPr lang="cs-CZ" sz="3200" b="1" i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Operační programy 2014-2020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7309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cs-CZ" sz="2000" b="1" u="sng" dirty="0" smtClean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u="sng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cs-CZ" sz="2000" b="1" u="sng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Zaměstnanost</a:t>
            </a:r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Gesce: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Ministerstvo práce a sociálních věcí</a:t>
            </a:r>
          </a:p>
          <a:p>
            <a:r>
              <a:rPr lang="cs-CZ" sz="2000" b="1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Zaměření: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zaměstnanosti a adaptability pracovní síly,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ociální začleňování a boj s chudobou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sociální inovace a mezinárodní spolupráce a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efektivní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veřejná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správa. </a:t>
            </a:r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Rozdíly oproti 07-13: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Zaměření na propojení dalšího vzdělávání s potřebami trhu práce, transformace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000" dirty="0" err="1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deinstitucionalizace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sociální a zdravotní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péče, větší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důraz na integrovaná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řešení.</a:t>
            </a:r>
          </a:p>
          <a:p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stav: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byl </a:t>
            </a:r>
            <a:r>
              <a:rPr lang="cs-CZ" sz="2000" b="1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5. 2015 schválen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hrapet\Desktop\Employment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68760"/>
            <a:ext cx="1553344" cy="155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3205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483768" y="548680"/>
            <a:ext cx="6264696" cy="432048"/>
          </a:xfrm>
        </p:spPr>
        <p:txBody>
          <a:bodyPr/>
          <a:lstStyle/>
          <a:p>
            <a:r>
              <a:rPr lang="cs-CZ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OP Zaměstnanost – 2,1 mld. EUR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7596336" y="0"/>
            <a:ext cx="1152128" cy="2606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BBC7A58-1EB9-48B1-B15F-507BB3B71477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194851"/>
              </p:ext>
            </p:extLst>
          </p:nvPr>
        </p:nvGraphicFramePr>
        <p:xfrm>
          <a:off x="251520" y="1196751"/>
          <a:ext cx="8640961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792088"/>
                <a:gridCol w="5904657"/>
              </a:tblGrid>
              <a:tr h="169171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Prioritní osa 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Podíl</a:t>
                      </a:r>
                      <a:r>
                        <a:rPr lang="cs-CZ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alokaci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Specifické</a:t>
                      </a:r>
                      <a:r>
                        <a:rPr lang="cs-CZ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cíle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601292">
                <a:tc>
                  <a:txBody>
                    <a:bodyPr/>
                    <a:lstStyle/>
                    <a:p>
                      <a:r>
                        <a:rPr lang="pl-PL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Podpora zaměstnanosti a adaptability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pracovní síly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59,0 %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 Zvýšit míru zaměstnanosti podpořených osob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 Snížit rozdíly v postavení žen a mužů na trhu práce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1.3. Zvýšit odbornou úroveň znalostí, dovedností a kompetencí pracovníků a soulad kvalifikační úrovně pracovní síly s požadavky trhu práce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 Zvýšit kapacitu, komplexnost a kvalitu služeb poskytovaných institucemi veřejných služeb zaměstnanosti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 Zvýšit kvalitu systému dalšího vzdělávání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 Snížit míru nezaměstnanosti podpořených mladých osob v regionu NUTS II Severozápad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601292">
                <a:tc>
                  <a:txBody>
                    <a:bodyPr/>
                    <a:lstStyle/>
                    <a:p>
                      <a:r>
                        <a:rPr lang="pt-BR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Sociální začleňování a boj s chudobou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 Zvýšit uplatnitelnost osob ohrožených sociálním vyloučením nebo sociálně vyloučených ve společnosti a na trhu práce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 Rozvoj sektoru sociální ekonomiky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2.3 Zvýšit kvalitu a udržitelnost systému sociálních služeb, služeb pro rodiny a děti a dalších navazujících služeb podporujících sociální začleňování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 Zvýšit kvalitu péče o duševní zdraví a přispět k udržitelnosti systému zdravotnictví cílenou podporou zdraví, zdravého životního stylu a prevence nemocí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 Zvýšit zapojení lokálních aktérů do řešení problémů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nezaměstnanosti a sociálního začleňování ve venkovských oblastech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29779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Sociální inovace a mezinárodní spolupráce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 Zvýšit efektivitu sociálních inovací a mezinárodní spolupráce v tematických oblastech OPZ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21393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Efektivní veřejná správa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Efektivní veřejná správa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21393">
                <a:tc>
                  <a:txBody>
                    <a:bodyPr/>
                    <a:lstStyle/>
                    <a:p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Technická pomoc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 Zajistit řádnou implementaci OPZ prostřednictvím poskytnutí spolehlivých a efektivních služeb pro řízení a administraci programu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4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rapet\Desktop\12130526-vector-illustration-of-single-isolated-prague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8680"/>
            <a:ext cx="2553072" cy="255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539552" y="170080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endParaRPr lang="cs-CZ" sz="2000" b="1" u="sng" kern="0" dirty="0" smtClean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cs-CZ" sz="2000" b="1" u="sng" kern="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Praha pól růstu</a:t>
            </a:r>
            <a:endParaRPr lang="cs-CZ" sz="2000" kern="0" dirty="0" smtClean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kern="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Gesce:</a:t>
            </a:r>
            <a:r>
              <a:rPr lang="cs-CZ" sz="2000" kern="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Hlavní město Praha</a:t>
            </a:r>
          </a:p>
          <a:p>
            <a:r>
              <a:rPr lang="cs-CZ" sz="2000" b="1" kern="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Zaměření:</a:t>
            </a:r>
            <a:r>
              <a:rPr lang="cs-CZ" sz="2000" kern="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Posílení výzkumu, technologického rozvoje a inovací, udržitelná mobilita a energetické úspory, p</a:t>
            </a:r>
            <a:r>
              <a:rPr lang="pt-BR" sz="2000" kern="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odpora sociálního začleňování a boj proti chudobě</a:t>
            </a:r>
            <a:r>
              <a:rPr lang="cs-CZ" sz="2000" kern="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vzdělání a vzdělanost a podpora zaměstnanosti.</a:t>
            </a:r>
          </a:p>
          <a:p>
            <a:r>
              <a:rPr lang="cs-CZ" sz="2000" b="1" kern="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Rozdíly oproti 07-13:</a:t>
            </a:r>
            <a:r>
              <a:rPr lang="cs-CZ" sz="2000" kern="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Jeden </a:t>
            </a:r>
            <a:r>
              <a:rPr lang="cs-CZ" sz="2000" kern="0" dirty="0" err="1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multifondový</a:t>
            </a:r>
            <a:r>
              <a:rPr lang="cs-CZ" sz="2000" kern="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program, úžeji zaměřený na řešení klíčových problémů, koncentrace podpory na vybrané tematické cíle a investiční priority (prorůstová a inovativní opatření).</a:t>
            </a:r>
          </a:p>
          <a:p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stav: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předpoklad odeslání programu ke schválení EK je v horizontu 14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dní, </a:t>
            </a:r>
            <a:r>
              <a:rPr lang="cs-CZ" sz="2000" b="1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následně by měl být program schválen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kern="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483768" y="548680"/>
            <a:ext cx="6203032" cy="94096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s-CZ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Operační programy 2014-2020</a:t>
            </a:r>
          </a:p>
        </p:txBody>
      </p:sp>
    </p:spTree>
    <p:extLst>
      <p:ext uri="{BB962C8B-B14F-4D97-AF65-F5344CB8AC3E}">
        <p14:creationId xmlns:p14="http://schemas.microsoft.com/office/powerpoint/2010/main" val="222513205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76664" cy="432048"/>
          </a:xfrm>
        </p:spPr>
        <p:txBody>
          <a:bodyPr/>
          <a:lstStyle/>
          <a:p>
            <a:r>
              <a:rPr lang="cs-CZ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OP Praha pól růstu – 201,6 mil. EUR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7596336" y="0"/>
            <a:ext cx="1152128" cy="2606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BBC7A58-1EB9-48B1-B15F-507BB3B71477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994020"/>
              </p:ext>
            </p:extLst>
          </p:nvPr>
        </p:nvGraphicFramePr>
        <p:xfrm>
          <a:off x="251520" y="1052736"/>
          <a:ext cx="8640961" cy="4390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792088"/>
                <a:gridCol w="5904657"/>
              </a:tblGrid>
              <a:tr h="433190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Prioritní osa 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Podíl</a:t>
                      </a:r>
                      <a:r>
                        <a:rPr lang="cs-CZ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alokaci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Specifické</a:t>
                      </a:r>
                      <a:r>
                        <a:rPr lang="cs-CZ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cíle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38941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Posílení výzkumu, technologického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rozvoje a inovací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31,0 %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 Vyšší míra mezisektorové spolupráce stimulovaná regionální samosprávou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 Snazší vznik a rozvoj znalostně intenzivních firem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Udržitelná mobilita a energetické úspory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r>
                        <a:rPr lang="cs-CZ" sz="1200" b="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 Energetické úspory v městských objektech dosažené také s využitím vhodných obnovitelných zdrojů energie, energeticky efektivních zařízení a inteligentních systémů řízení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 Zvyšování atraktivity užívání městské veřejné dopravy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pt-BR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Podpora sociálního začleňování a boj proti chudobě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3.1 Posílení sociální infrastruktury pro integraci, komunitní služby a prevenci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 Posílení infrastruktury pro sociální podnikání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 Posílení aktivit pro integraci, komunitní služby a prevenci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3.4 Rozvoj sociálních podniků místních komunit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Vzdělání a vzdělanost a podpora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zaměstnanosti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4.1 Dosažení dostatečné kapacity a zkvalitnění předškolního, základního a středního vzdělávání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4.2 Zrovnoprávnění přístupu ke vzdělání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57808">
                <a:tc>
                  <a:txBody>
                    <a:bodyPr/>
                    <a:lstStyle/>
                    <a:p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Technická pomoc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 Zvýšení kvality a efektivity realizace programu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6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6203032" cy="940966"/>
          </a:xfrm>
        </p:spPr>
        <p:txBody>
          <a:bodyPr/>
          <a:lstStyle/>
          <a:p>
            <a:pPr algn="l"/>
            <a:r>
              <a:rPr lang="cs-CZ" sz="3200" b="1" i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Operační programy 2014-2020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661" y="237217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000" b="1" u="sng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pomoc</a:t>
            </a:r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Gesce: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Ministerstvo pro místní rozvoj</a:t>
            </a:r>
          </a:p>
          <a:p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Zaměření: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Servisní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pro zajištění kvalitní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implementace, zajištění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administrativní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kapacity a monitorovací systém.</a:t>
            </a:r>
          </a:p>
          <a:p>
            <a:r>
              <a:rPr lang="cs-CZ" sz="2000" b="1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stav: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bude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předložen ke schválení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konce května a </a:t>
            </a:r>
            <a:r>
              <a:rPr lang="cs-CZ" sz="2000" b="1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následně by měl být schválen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cs-CZ" sz="2000" dirty="0" smtClean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:\Users\hrapet\Desktop\icon_helpdesk_tra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86479"/>
            <a:ext cx="2905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3205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915816" y="548680"/>
            <a:ext cx="5832648" cy="432048"/>
          </a:xfrm>
        </p:spPr>
        <p:txBody>
          <a:bodyPr/>
          <a:lstStyle/>
          <a:p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OP Technická pomoc – 223,7 mil. EUR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7596336" y="0"/>
            <a:ext cx="1152128" cy="2606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BBC7A58-1EB9-48B1-B15F-507BB3B71477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5237"/>
              </p:ext>
            </p:extLst>
          </p:nvPr>
        </p:nvGraphicFramePr>
        <p:xfrm>
          <a:off x="179512" y="1700808"/>
          <a:ext cx="8640961" cy="2304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792088"/>
                <a:gridCol w="5904657"/>
              </a:tblGrid>
              <a:tr h="433190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Prioritní osa 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Podíl</a:t>
                      </a:r>
                      <a:r>
                        <a:rPr lang="cs-CZ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alokaci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Specifické</a:t>
                      </a:r>
                      <a:r>
                        <a:rPr lang="cs-CZ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cíle</a:t>
                      </a:r>
                      <a:endParaRPr lang="cs-CZ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38941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Podpora řízení a koordinace Dohody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partnerství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63,4 %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 Vytvořit podmínky pro naplnění cílů Dohody o partnerství a koordinace řízení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 Zajistit včasnou přípravu nového programového období 2021+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 Zajistit informovanost o ESIF u cílových skupin 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1.4. Podpořit kapacity pro implementaci ESIF na nižší než národní úrovni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Jednotný monitorovací systém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36,1 %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0" i="0" u="none" strike="noStrike" kern="1200" baseline="0" dirty="0" smtClean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 Zabezpečení jednotného monitorovacího systému na základě vysoké úrovně elektronizace dat </a:t>
                      </a:r>
                      <a:endParaRPr lang="cs-CZ" sz="1200" b="0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5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771800" y="620688"/>
            <a:ext cx="5976664" cy="576064"/>
          </a:xfrm>
        </p:spPr>
        <p:txBody>
          <a:bodyPr/>
          <a:lstStyle/>
          <a:p>
            <a:r>
              <a:rPr lang="cs-CZ" i="1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+mn-cs"/>
              </a:rPr>
              <a:t>Tematické cíle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412776"/>
            <a:ext cx="65722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437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6203032" cy="940966"/>
          </a:xfrm>
        </p:spPr>
        <p:txBody>
          <a:bodyPr/>
          <a:lstStyle/>
          <a:p>
            <a:pPr algn="l"/>
            <a:r>
              <a:rPr lang="cs-CZ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Operační programy 2014-2020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418" y="24928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000" b="1" u="sng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u="sng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Rybářství</a:t>
            </a:r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Gesce: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Ministerstvo zemědělství</a:t>
            </a:r>
          </a:p>
          <a:p>
            <a:r>
              <a:rPr lang="cs-CZ" sz="2000" b="1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Zaměření</a:t>
            </a:r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držitelná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konkurenceschopná akvakultura založená na inovacích, konkurenceschopnosti, znalostech a účinnějším využívání zdrojů. </a:t>
            </a:r>
            <a:endParaRPr lang="cs-CZ" sz="2000" dirty="0" smtClean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stav: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byl EK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odeslán 12. 5.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a </a:t>
            </a:r>
            <a:r>
              <a:rPr lang="cs-CZ" sz="2000" b="1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nyní čeká na schválení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hrapet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92696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1891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6203032" cy="940966"/>
          </a:xfrm>
        </p:spPr>
        <p:txBody>
          <a:bodyPr/>
          <a:lstStyle/>
          <a:p>
            <a:pPr algn="l"/>
            <a:r>
              <a:rPr lang="cs-CZ" sz="3200" b="1" i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Operační programy 2014-2020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418" y="24928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000" b="1" u="sng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rozvoje venkova</a:t>
            </a:r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Gesce: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Ministerstvo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zemědělství</a:t>
            </a:r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Zaměření: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Hlavními cíli PRV jsou konkurenceschopné zemědělství, udržitelné hospodaření s přírodními zdroji a opatření v oblasti klimatu, a dále vyvážený územní rozvoj venkovských oblastí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000" b="1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stav: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2015 obdržel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potvrzující </a:t>
            </a:r>
            <a:r>
              <a:rPr lang="cs-CZ" sz="2000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dopis od EK, že v rámci vnitřního připomínkovacího procesu EK nejsou k programu zásadní připomínky a </a:t>
            </a:r>
            <a:r>
              <a:rPr lang="cs-CZ" sz="2000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předběžně schválen 8.5.2015. </a:t>
            </a:r>
            <a:endParaRPr lang="cs-CZ" sz="2000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hrapet\Desktop\pivo_jako_hybn__s_la_d_jin__4ce4eb4fa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4594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1891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700808"/>
            <a:ext cx="8291264" cy="4824536"/>
          </a:xfrm>
        </p:spPr>
        <p:txBody>
          <a:bodyPr/>
          <a:lstStyle/>
          <a:p>
            <a:endParaRPr lang="cs-CZ" sz="2100" dirty="0" smtClean="0">
              <a:solidFill>
                <a:srgbClr val="000099"/>
              </a:solidFill>
            </a:endParaRPr>
          </a:p>
          <a:p>
            <a:endParaRPr lang="cs-CZ" sz="2100" dirty="0">
              <a:solidFill>
                <a:srgbClr val="000099"/>
              </a:solidFill>
            </a:endParaRPr>
          </a:p>
          <a:p>
            <a:endParaRPr lang="cs-CZ" sz="2100" dirty="0" smtClean="0">
              <a:solidFill>
                <a:srgbClr val="000099"/>
              </a:solidFill>
            </a:endParaRPr>
          </a:p>
          <a:p>
            <a:endParaRPr lang="cs-CZ" sz="2100" dirty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47174" y="404664"/>
            <a:ext cx="6552728" cy="792088"/>
          </a:xfrm>
        </p:spPr>
        <p:txBody>
          <a:bodyPr/>
          <a:lstStyle/>
          <a:p>
            <a:pPr eaLnBrk="1" hangingPunct="1"/>
            <a:r>
              <a:rPr lang="cs-CZ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+mn-cs"/>
              </a:rPr>
              <a:t>Příprava efektivního implementačního systému</a:t>
            </a:r>
            <a:endParaRPr lang="en-US" i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89877475"/>
              </p:ext>
            </p:extLst>
          </p:nvPr>
        </p:nvGraphicFramePr>
        <p:xfrm>
          <a:off x="81971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357816" y="3429000"/>
            <a:ext cx="27430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prvky: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Kondicionality</a:t>
            </a:r>
            <a:endParaRPr lang="cs-CZ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Výkonnostní rámec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Orientace na </a:t>
            </a:r>
            <a:r>
              <a:rPr lang="cs-CZ" dirty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076056" y="1484784"/>
            <a:ext cx="2653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prvky: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tématické</a:t>
            </a:r>
            <a:r>
              <a:rPr lang="cs-CZ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cíle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tématická</a:t>
            </a:r>
            <a:r>
              <a:rPr lang="cs-CZ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koncetrace</a:t>
            </a:r>
            <a:endParaRPr lang="en-US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4036" y="3868553"/>
            <a:ext cx="2832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Předfinancování se SR</a:t>
            </a:r>
            <a:endParaRPr lang="en-US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905139" y="5100029"/>
            <a:ext cx="2195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Koncepce JMP</a:t>
            </a:r>
          </a:p>
          <a:p>
            <a:r>
              <a:rPr lang="cs-CZ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řízení a </a:t>
            </a:r>
          </a:p>
          <a:p>
            <a:r>
              <a:rPr lang="cs-CZ" dirty="0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koordinace </a:t>
            </a:r>
            <a:r>
              <a:rPr lang="cs-CZ" dirty="0" err="1" smtClean="0">
                <a:solidFill>
                  <a:srgbClr val="261B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</a:t>
            </a:r>
            <a:endParaRPr lang="en-US" dirty="0">
              <a:solidFill>
                <a:srgbClr val="261B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132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700808"/>
            <a:ext cx="8291264" cy="4824536"/>
          </a:xfrm>
        </p:spPr>
        <p:txBody>
          <a:bodyPr/>
          <a:lstStyle/>
          <a:p>
            <a:r>
              <a:rPr lang="cs-CZ" sz="2100" dirty="0" smtClean="0">
                <a:solidFill>
                  <a:srgbClr val="000099"/>
                </a:solidFill>
              </a:rPr>
              <a:t>Založen na jednotném metodickém </a:t>
            </a:r>
          </a:p>
          <a:p>
            <a:r>
              <a:rPr lang="cs-CZ" sz="2100" dirty="0" smtClean="0">
                <a:solidFill>
                  <a:srgbClr val="000099"/>
                </a:solidFill>
              </a:rPr>
              <a:t>prostředí.</a:t>
            </a:r>
          </a:p>
          <a:p>
            <a:endParaRPr lang="cs-CZ" sz="2100" dirty="0" smtClean="0">
              <a:solidFill>
                <a:srgbClr val="000099"/>
              </a:solidFill>
            </a:endParaRPr>
          </a:p>
          <a:p>
            <a:r>
              <a:rPr lang="cs-CZ" sz="2100" dirty="0" smtClean="0">
                <a:solidFill>
                  <a:srgbClr val="000099"/>
                </a:solidFill>
              </a:rPr>
              <a:t>Hlavní priority:</a:t>
            </a:r>
          </a:p>
          <a:p>
            <a:pPr lvl="0">
              <a:buFont typeface="Arial" pitchFamily="34" charset="0"/>
              <a:buChar char="•"/>
            </a:pPr>
            <a:r>
              <a:rPr lang="cs-CZ" sz="2100" dirty="0" smtClean="0">
                <a:solidFill>
                  <a:srgbClr val="000099"/>
                </a:solidFill>
              </a:rPr>
              <a:t>Definovat základní metodické </a:t>
            </a:r>
          </a:p>
          <a:p>
            <a:pPr marL="0" lvl="0" indent="0"/>
            <a:r>
              <a:rPr lang="cs-CZ" sz="2100" dirty="0">
                <a:solidFill>
                  <a:srgbClr val="000099"/>
                </a:solidFill>
              </a:rPr>
              <a:t> </a:t>
            </a:r>
            <a:r>
              <a:rPr lang="cs-CZ" sz="2100" dirty="0" smtClean="0">
                <a:solidFill>
                  <a:srgbClr val="000099"/>
                </a:solidFill>
              </a:rPr>
              <a:t>   oblasti. </a:t>
            </a:r>
          </a:p>
          <a:p>
            <a:pPr lvl="0">
              <a:buFont typeface="Arial" pitchFamily="34" charset="0"/>
              <a:buChar char="•"/>
            </a:pPr>
            <a:r>
              <a:rPr lang="cs-CZ" sz="2100" dirty="0" smtClean="0">
                <a:solidFill>
                  <a:srgbClr val="000099"/>
                </a:solidFill>
              </a:rPr>
              <a:t>Nastavit z centrální úrovně jednotná pravidla pro tyto oblasti.</a:t>
            </a:r>
          </a:p>
          <a:p>
            <a:pPr lvl="0">
              <a:buFont typeface="Arial" pitchFamily="34" charset="0"/>
              <a:buChar char="•"/>
            </a:pPr>
            <a:r>
              <a:rPr lang="cs-CZ" sz="2100" dirty="0" smtClean="0">
                <a:solidFill>
                  <a:srgbClr val="000099"/>
                </a:solidFill>
              </a:rPr>
              <a:t>Stanovit závaznost pravidel a zajistit jejich vymahatelnost, včetně možnosti sankcionovat jejich nedodržování.</a:t>
            </a:r>
          </a:p>
          <a:p>
            <a:pPr lvl="0">
              <a:buFont typeface="Arial" pitchFamily="34" charset="0"/>
              <a:buChar char="•"/>
            </a:pPr>
            <a:r>
              <a:rPr lang="cs-CZ" sz="2100" dirty="0" smtClean="0">
                <a:solidFill>
                  <a:srgbClr val="000099"/>
                </a:solidFill>
              </a:rPr>
              <a:t>Elektronizace systému.</a:t>
            </a:r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483768" y="620688"/>
            <a:ext cx="6552728" cy="792088"/>
          </a:xfrm>
        </p:spPr>
        <p:txBody>
          <a:bodyPr/>
          <a:lstStyle/>
          <a:p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</a:rPr>
              <a:t>Příprava efektivního implementačního systému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</a:endParaRPr>
          </a:p>
        </p:txBody>
      </p:sp>
      <p:pic>
        <p:nvPicPr>
          <p:cNvPr id="10242" name="Picture 2" descr="C:\Users\hrapet\Desktop\simplif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4039344" cy="26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65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599237" cy="868362"/>
          </a:xfrm>
        </p:spPr>
        <p:txBody>
          <a:bodyPr/>
          <a:lstStyle/>
          <a:p>
            <a:pPr>
              <a:defRPr/>
            </a:pPr>
            <a:r>
              <a:rPr lang="cs-CZ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+mn-cs"/>
              </a:rPr>
              <a:t>Přínosy jednotného metodického prostředí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519113" y="1639342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cs-CZ" alt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stanoven </a:t>
            </a:r>
            <a:r>
              <a:rPr lang="cs-CZ" altLang="cs-CZ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základní rámec pravidel</a:t>
            </a:r>
            <a:r>
              <a:rPr lang="cs-CZ" alt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, který je pro všechny ŘO a fondy EU stejný a závazný</a:t>
            </a:r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cs-CZ" alt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používání </a:t>
            </a:r>
            <a:r>
              <a:rPr lang="cs-CZ" altLang="cs-CZ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jednotné terminologie </a:t>
            </a:r>
            <a:r>
              <a:rPr lang="cs-CZ" alt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napříč fondy EU</a:t>
            </a:r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cs-CZ" altLang="cs-CZ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snadnější orientace žadatele / příjemce </a:t>
            </a:r>
            <a:r>
              <a:rPr lang="cs-CZ" alt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v systému přidělování evropských dotací</a:t>
            </a:r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cs-CZ" altLang="cs-CZ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zjednodušení </a:t>
            </a:r>
            <a:r>
              <a:rPr lang="cs-CZ" alt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administrativních postupů a zkrácení lhůt</a:t>
            </a:r>
            <a:endParaRPr lang="cs-CZ" altLang="cs-CZ" sz="8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cs-CZ" altLang="cs-CZ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transparentnější a snadnější komunikace </a:t>
            </a:r>
            <a:r>
              <a:rPr lang="cs-CZ" alt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mezi žadatelem / příjemcem a poskytovatelem dotace</a:t>
            </a:r>
          </a:p>
          <a:p>
            <a:pPr marL="342900" lvl="1" indent="-342900">
              <a:spcAft>
                <a:spcPts val="1200"/>
              </a:spcAft>
              <a:buFont typeface="Arial" charset="0"/>
              <a:buChar char="•"/>
            </a:pPr>
            <a:r>
              <a:rPr lang="cs-CZ" altLang="cs-CZ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elektronizace</a:t>
            </a:r>
            <a:r>
              <a:rPr lang="cs-CZ" alt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dat, dokumentů, procesů (jednotný monitorovací systém MS2014+)</a:t>
            </a:r>
          </a:p>
        </p:txBody>
      </p:sp>
    </p:spTree>
    <p:extLst>
      <p:ext uri="{BB962C8B-B14F-4D97-AF65-F5344CB8AC3E}">
        <p14:creationId xmlns:p14="http://schemas.microsoft.com/office/powerpoint/2010/main" val="769352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599237" cy="868362"/>
          </a:xfrm>
        </p:spPr>
        <p:txBody>
          <a:bodyPr/>
          <a:lstStyle/>
          <a:p>
            <a:pPr>
              <a:defRPr/>
            </a:pPr>
            <a:r>
              <a:rPr lang="cs-CZ" sz="3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+mn-cs"/>
              </a:rPr>
              <a:t>Hlavní příklady zjednodušení pravidel</a:t>
            </a:r>
            <a:endParaRPr lang="cs-CZ" sz="32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107504" y="1484784"/>
            <a:ext cx="8856983" cy="52565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 indent="-457200">
              <a:spcAft>
                <a:spcPts val="1200"/>
              </a:spcAft>
              <a:buAutoNum type="arabicParenR"/>
            </a:pPr>
            <a:r>
              <a:rPr lang="cs-CZ" altLang="cs-CZ" sz="1800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Výzvy</a:t>
            </a:r>
            <a:r>
              <a:rPr lang="cs-CZ" altLang="cs-CZ" sz="1800" u="sng" dirty="0">
                <a:solidFill>
                  <a:srgbClr val="000099"/>
                </a:solidFill>
                <a:latin typeface="Arial" charset="0"/>
                <a:cs typeface="Arial" charset="0"/>
              </a:rPr>
              <a:t>, podání žádosti, výběr a hodnocení projektů</a:t>
            </a:r>
            <a:r>
              <a:rPr lang="cs-CZ" altLang="cs-CZ" sz="1800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:</a:t>
            </a:r>
          </a:p>
          <a:p>
            <a:pPr marL="74295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sjednocení </a:t>
            </a:r>
            <a:r>
              <a:rPr lang="cs-CZ" alt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požadavků na zpracování dokumentace určené žadatelům a </a:t>
            </a: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příjemcům;</a:t>
            </a:r>
          </a:p>
          <a:p>
            <a:pPr marL="74295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větší </a:t>
            </a:r>
            <a:r>
              <a:rPr lang="cs-CZ" alt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důraz na propojení řízení výzev na </a:t>
            </a: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hodnocení;</a:t>
            </a:r>
          </a:p>
          <a:p>
            <a:pPr marL="74295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koordinace </a:t>
            </a:r>
            <a:r>
              <a:rPr lang="cs-CZ" alt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vyhlašování </a:t>
            </a: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výzev;</a:t>
            </a:r>
          </a:p>
          <a:p>
            <a:pPr marL="74295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vymezení </a:t>
            </a:r>
            <a:r>
              <a:rPr lang="cs-CZ" alt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povinných hodnotících </a:t>
            </a: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kritérií;</a:t>
            </a:r>
          </a:p>
          <a:p>
            <a:pPr marL="74295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větší důraz na dvoukolové </a:t>
            </a: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hodnocení;</a:t>
            </a:r>
            <a:endParaRPr lang="cs-CZ" altLang="cs-CZ" sz="18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74295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informování </a:t>
            </a:r>
            <a:r>
              <a:rPr lang="cs-CZ" alt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žadatele o </a:t>
            </a: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výsledku a možnost odvolání </a:t>
            </a:r>
            <a:endParaRPr lang="cs-CZ" altLang="cs-CZ" sz="18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74295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vytvoření </a:t>
            </a:r>
            <a:r>
              <a:rPr lang="cs-CZ" alt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společné databáze hodnotitelů, jejich automatizovaný výběr, hodnocení a </a:t>
            </a: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kontrola.</a:t>
            </a:r>
          </a:p>
          <a:p>
            <a:pPr marL="74295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nastavena </a:t>
            </a:r>
            <a:r>
              <a:rPr lang="cs-CZ" alt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maximální lhůta pro řídící orgány, do kdy musí být ukončen schvalovací </a:t>
            </a: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proces;</a:t>
            </a:r>
          </a:p>
          <a:p>
            <a:pPr marL="742950" lvl="2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Možnost využití CBA</a:t>
            </a:r>
          </a:p>
        </p:txBody>
      </p:sp>
      <p:pic>
        <p:nvPicPr>
          <p:cNvPr id="11266" name="Picture 2" descr="C:\Users\hrapet\Desktop\simplify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24" y="237092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06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6599237" cy="868362"/>
          </a:xfrm>
        </p:spPr>
        <p:txBody>
          <a:bodyPr/>
          <a:lstStyle/>
          <a:p>
            <a:pPr>
              <a:defRPr/>
            </a:pPr>
            <a:r>
              <a:rPr lang="cs-CZ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Hlavní příklady zjednodušení pravidel</a:t>
            </a:r>
            <a:endParaRPr lang="cs-CZ" sz="32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519113" y="1484784"/>
            <a:ext cx="8229600" cy="4680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 indent="-457200">
              <a:spcAft>
                <a:spcPts val="1200"/>
              </a:spcAft>
              <a:buAutoNum type="arabicParenR" startAt="2"/>
            </a:pPr>
            <a:r>
              <a:rPr lang="cs-CZ" altLang="cs-CZ" sz="1800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Realizace </a:t>
            </a:r>
            <a:r>
              <a:rPr lang="cs-CZ" altLang="cs-CZ" sz="1800" u="sng" dirty="0">
                <a:solidFill>
                  <a:srgbClr val="000099"/>
                </a:solidFill>
                <a:latin typeface="Arial" charset="0"/>
                <a:cs typeface="Arial" charset="0"/>
              </a:rPr>
              <a:t>projektů, kontrola</a:t>
            </a:r>
            <a:r>
              <a:rPr lang="cs-CZ" altLang="cs-CZ" sz="1800" u="sng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:</a:t>
            </a:r>
          </a:p>
          <a:p>
            <a:pPr marL="800100" lvl="2" indent="-4000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alt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s</a:t>
            </a:r>
            <a:r>
              <a:rPr lang="pl-PL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jednocení </a:t>
            </a:r>
            <a:r>
              <a:rPr lang="pl-PL" alt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struktury a obsahu zpráv o realizaci </a:t>
            </a:r>
            <a:r>
              <a:rPr lang="pl-PL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projektu;</a:t>
            </a:r>
          </a:p>
          <a:p>
            <a:pPr marL="800100" lvl="2" indent="-4000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zpracování </a:t>
            </a:r>
            <a:r>
              <a:rPr lang="cs-CZ" alt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vzorových dokumentů pro využití v oblasti veřejného </a:t>
            </a: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zadávání;</a:t>
            </a:r>
            <a:endParaRPr lang="cs-CZ" altLang="cs-CZ" sz="18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800100" lvl="2" indent="-4000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rozšíření </a:t>
            </a:r>
            <a:r>
              <a:rPr lang="cs-CZ" alt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využívání modifikovaných ex-ante </a:t>
            </a: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plateb;</a:t>
            </a:r>
          </a:p>
          <a:p>
            <a:pPr marL="800100" lvl="2" indent="-4000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zavedení </a:t>
            </a:r>
            <a:r>
              <a:rPr lang="cs-CZ" alt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centrálního plánování finančních </a:t>
            </a: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kontrol;</a:t>
            </a:r>
          </a:p>
          <a:p>
            <a:pPr marL="800100" lvl="2" indent="-4000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definovány </a:t>
            </a:r>
            <a:r>
              <a:rPr lang="cs-CZ" alt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jednotné kontrolní </a:t>
            </a: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listy;</a:t>
            </a:r>
          </a:p>
          <a:p>
            <a:pPr marL="800100" lvl="2" indent="-4000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stanovení </a:t>
            </a:r>
            <a:r>
              <a:rPr lang="cs-CZ" alt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bagatelní hranice pro vymáhání </a:t>
            </a: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nesrovnalostí;</a:t>
            </a:r>
          </a:p>
          <a:p>
            <a:pPr marL="800100" lvl="2" indent="-4000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zavedení </a:t>
            </a:r>
            <a:r>
              <a:rPr lang="cs-CZ" alt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jednotného systému sankcí za porušení pravidel povinné </a:t>
            </a: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publicity;</a:t>
            </a:r>
            <a:endParaRPr lang="cs-CZ" altLang="cs-CZ" sz="18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800100" lvl="2" indent="-4000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redukce </a:t>
            </a:r>
            <a:r>
              <a:rPr lang="cs-CZ" alt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počtu log povinné publicity</a:t>
            </a:r>
            <a:r>
              <a:rPr lang="cs-CZ" altLang="cs-CZ" sz="1600" dirty="0">
                <a:solidFill>
                  <a:srgbClr val="000099"/>
                </a:solidFill>
                <a:latin typeface="Arial" charset="0"/>
                <a:cs typeface="Arial" charset="0"/>
              </a:rPr>
              <a:t>.</a:t>
            </a:r>
          </a:p>
          <a:p>
            <a:pPr marL="0" lvl="1" indent="0">
              <a:spcAft>
                <a:spcPts val="1200"/>
              </a:spcAft>
              <a:buNone/>
            </a:pPr>
            <a:endParaRPr lang="cs-CZ" altLang="cs-CZ" sz="20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lvl="1" indent="-342900">
              <a:spcAft>
                <a:spcPts val="1200"/>
              </a:spcAft>
              <a:buFontTx/>
              <a:buChar char="-"/>
            </a:pPr>
            <a:endParaRPr lang="cs-CZ" altLang="cs-CZ" sz="20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42900" lvl="1" indent="-342900">
              <a:spcAft>
                <a:spcPts val="1200"/>
              </a:spcAft>
              <a:buFontTx/>
              <a:buChar char="-"/>
            </a:pPr>
            <a:endParaRPr lang="cs-CZ" altLang="cs-CZ" sz="20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29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6501408" cy="1143000"/>
          </a:xfrm>
        </p:spPr>
        <p:txBody>
          <a:bodyPr/>
          <a:lstStyle/>
          <a:p>
            <a:r>
              <a:rPr lang="cs-CZ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+mn-cs"/>
              </a:rPr>
              <a:t>Rozdíly v nastavení u oblasti nástrojů finančního inženýrství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185671"/>
              </p:ext>
            </p:extLst>
          </p:nvPr>
        </p:nvGraphicFramePr>
        <p:xfrm>
          <a:off x="251520" y="1268760"/>
          <a:ext cx="8784975" cy="5460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2728"/>
                <a:gridCol w="3526119"/>
                <a:gridCol w="3666128"/>
              </a:tblGrid>
              <a:tr h="304738">
                <a:tc>
                  <a:txBody>
                    <a:bodyPr/>
                    <a:lstStyle/>
                    <a:p>
                      <a:endParaRPr lang="cs-CZ" sz="1600" dirty="0">
                        <a:effectLst/>
                        <a:latin typeface="Times New Roman"/>
                      </a:endParaRPr>
                    </a:p>
                  </a:txBody>
                  <a:tcPr marL="37436" marR="37436" marT="802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2007 - 2013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6" marR="37436" marT="8022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2014 - 2020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6" marR="37436" marT="8022" marB="0" anchor="b"/>
                </a:tc>
              </a:tr>
              <a:tr h="50663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Rámec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6" marR="37436" marT="802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</a:rPr>
                        <a:t>Podpora pro podniky, rozvoj měst, energetickou účinnost a obnovitelné energie ve stavebnictví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6" marR="37436" marT="802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cs-CZ" sz="1400">
                          <a:effectLst/>
                        </a:rPr>
                        <a:t>Podpora pro všechny tematické cíle v rámci Programu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6" marR="37436" marT="8022" marB="0" anchor="ctr"/>
                </a:tc>
              </a:tr>
              <a:tr h="57790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Vytvoření</a:t>
                      </a:r>
                      <a:br>
                        <a:rPr lang="cs-CZ" sz="1600" dirty="0">
                          <a:effectLst/>
                        </a:rPr>
                      </a:br>
                      <a:r>
                        <a:rPr lang="cs-CZ" sz="1600" dirty="0">
                          <a:effectLst/>
                        </a:rPr>
                        <a:t>(nastavení)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6" marR="37436" marT="802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</a:rPr>
                        <a:t>Dobrovolná analýza tržní mezery pro podniky a na úrovni Holdingového fondu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6" marR="37436" marT="802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cs-CZ" sz="1400">
                          <a:effectLst/>
                        </a:rPr>
                        <a:t>Povinné předběžné posouzení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6" marR="37436" marT="8022" marB="0" anchor="ctr"/>
                </a:tc>
              </a:tr>
              <a:tr h="1189661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Možnosti implementace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6" marR="37436" marT="802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</a:rPr>
                        <a:t>Finanční nástroje na národní nebo regionální úrovni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Pouze nástroje „na míru“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6" marR="37436" marT="8022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</a:rPr>
                        <a:t>Finanční nástroje na národní, regionální, nadnárodní a přeshraniční úrovni: „na míru“ nebo standardizované („</a:t>
                      </a:r>
                      <a:r>
                        <a:rPr lang="cs-CZ" sz="1400" dirty="0" err="1">
                          <a:effectLst/>
                        </a:rPr>
                        <a:t>off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the-shelf</a:t>
                      </a:r>
                      <a:r>
                        <a:rPr lang="cs-CZ" sz="1400" dirty="0">
                          <a:effectLst/>
                        </a:rPr>
                        <a:t>“) nebo úvěry/záruky spravované přímo ŘO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</a:rPr>
                        <a:t>Příspěvek k nástrojům na úrovni EU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6" marR="37436" marT="8022" marB="0" anchor="ctr"/>
                </a:tc>
              </a:tr>
              <a:tr h="102676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>
                          <a:effectLst/>
                        </a:rPr>
                        <a:t>Platby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6" marR="37436" marT="802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</a:rPr>
                        <a:t>Možnost jedné tranše ve výši 100% platby do fondu bez ohledu na vyplacení prostředků konečným příjemcům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6" marR="37436" marT="802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</a:rPr>
                        <a:t>Průběžné platby v tranších navázaných na vyplacení prostředků konečným příjemcům;</a:t>
                      </a:r>
                      <a:br>
                        <a:rPr lang="cs-CZ" sz="1400" dirty="0">
                          <a:effectLst/>
                        </a:rPr>
                      </a:br>
                      <a:r>
                        <a:rPr lang="cs-CZ" sz="1400" dirty="0">
                          <a:effectLst/>
                        </a:rPr>
                        <a:t>očekávané národní spolufinancování může být součástí žádosti o průběžnou platbu 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6" marR="37436" marT="8022" marB="0" anchor="ctr"/>
                </a:tc>
              </a:tr>
              <a:tr h="87511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Náklady/poplatky na řízení, úroky, navrácené zdroje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6" marR="37436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cs-CZ" sz="1400">
                          <a:effectLst/>
                        </a:rPr>
                        <a:t>Právní základ stanovený v dodatcích nařízení a doporučení (interpretace) vytyčené ve třech metodických sděleních COCOF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6" marR="37436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</a:rPr>
                        <a:t>Od počátku stanovená komplexní pravidla v nařízeních, prováděcích aktech a aktech v přenesené pravomoci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6" marR="37436" marT="8022" marB="0" anchor="ctr"/>
                </a:tc>
              </a:tr>
              <a:tr h="28707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cs-CZ" sz="1600">
                          <a:effectLst/>
                        </a:rPr>
                        <a:t>Výkaznictví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6" marR="37436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cs-CZ" sz="1400">
                          <a:effectLst/>
                        </a:rPr>
                        <a:t>Povinné výkaznictví pouze od roku 2011, v limitovaném rozsahu indikátorů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6" marR="37436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cs-CZ" sz="1400" dirty="0">
                          <a:effectLst/>
                        </a:rPr>
                        <a:t>Povinné výkaznictví od počátku, v rozsahu indikátorů spojených s finančním nařízením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36" marR="37436" marT="802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30485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699792" y="548680"/>
            <a:ext cx="6048672" cy="936104"/>
          </a:xfrm>
        </p:spPr>
        <p:txBody>
          <a:bodyPr anchor="t"/>
          <a:lstStyle/>
          <a:p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Kdy budou vyhlašovány nové výzvy a jak budou vypadat?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7596336" y="0"/>
            <a:ext cx="1152128" cy="26064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BBC7A58-1EB9-48B1-B15F-507BB3B71477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53650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cs-CZ" sz="2000" dirty="0" smtClean="0">
                <a:solidFill>
                  <a:srgbClr val="000099"/>
                </a:solidFill>
              </a:rPr>
              <a:t>podle metodického pokynu pro výzvy musí řídící orgány zveřejňovat harmonogram výzev vždy na následující rok na svých internetových stránkách </a:t>
            </a:r>
            <a:r>
              <a:rPr lang="cs-CZ" sz="2000" dirty="0">
                <a:solidFill>
                  <a:srgbClr val="000099"/>
                </a:solidFill>
              </a:rPr>
              <a:t>(</a:t>
            </a:r>
            <a:r>
              <a:rPr lang="cs-CZ" sz="2000" dirty="0">
                <a:solidFill>
                  <a:srgbClr val="000099"/>
                </a:solidFill>
                <a:hlinkClick r:id="rId2"/>
              </a:rPr>
              <a:t>http://</a:t>
            </a:r>
            <a:r>
              <a:rPr lang="cs-CZ" sz="2000" dirty="0" smtClean="0">
                <a:solidFill>
                  <a:srgbClr val="000099"/>
                </a:solidFill>
                <a:hlinkClick r:id="rId2"/>
              </a:rPr>
              <a:t>www.dotaceeu.cz/</a:t>
            </a:r>
            <a:r>
              <a:rPr lang="cs-CZ" sz="2000" dirty="0" err="1" smtClean="0">
                <a:solidFill>
                  <a:srgbClr val="000099"/>
                </a:solidFill>
                <a:hlinkClick r:id="rId2"/>
              </a:rPr>
              <a:t>cs</a:t>
            </a:r>
            <a:r>
              <a:rPr lang="cs-CZ" sz="2000" dirty="0" smtClean="0">
                <a:solidFill>
                  <a:srgbClr val="000099"/>
                </a:solidFill>
                <a:hlinkClick r:id="rId2"/>
              </a:rPr>
              <a:t>/</a:t>
            </a:r>
            <a:r>
              <a:rPr lang="cs-CZ" sz="2000" dirty="0" err="1" smtClean="0">
                <a:solidFill>
                  <a:srgbClr val="000099"/>
                </a:solidFill>
                <a:hlinkClick r:id="rId2"/>
              </a:rPr>
              <a:t>Kalendar-akci?t</a:t>
            </a:r>
            <a:r>
              <a:rPr lang="cs-CZ" sz="2000" dirty="0" smtClean="0">
                <a:solidFill>
                  <a:srgbClr val="000099"/>
                </a:solidFill>
                <a:hlinkClick r:id="rId2"/>
              </a:rPr>
              <a:t>=4#Tabs</a:t>
            </a:r>
            <a:r>
              <a:rPr lang="cs-CZ" sz="2000" dirty="0" smtClean="0">
                <a:solidFill>
                  <a:srgbClr val="000099"/>
                </a:solidFill>
              </a:rPr>
              <a:t>),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cs-CZ" sz="2000" dirty="0">
                <a:solidFill>
                  <a:srgbClr val="000099"/>
                </a:solidFill>
              </a:rPr>
              <a:t>i</a:t>
            </a:r>
            <a:r>
              <a:rPr lang="cs-CZ" sz="2000" dirty="0" smtClean="0">
                <a:solidFill>
                  <a:srgbClr val="000099"/>
                </a:solidFill>
              </a:rPr>
              <a:t>nformace v harmonogramu budou obsahovat stejné informace napříč programy: identifikace výzvy, nastavení výzvy, zaměření / zacílení výzvy, vyznačení synergie,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cs-CZ" sz="2000" dirty="0">
                <a:solidFill>
                  <a:srgbClr val="000099"/>
                </a:solidFill>
              </a:rPr>
              <a:t>b</a:t>
            </a:r>
            <a:r>
              <a:rPr lang="cs-CZ" sz="2000" dirty="0" smtClean="0">
                <a:solidFill>
                  <a:srgbClr val="000099"/>
                </a:solidFill>
              </a:rPr>
              <a:t>ude obtížnější manipulovat s harmonogramem výzvy (např. zrušení výzvy, snížení alokace, změna termínu výzvy),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cs-CZ" sz="2000" dirty="0" smtClean="0">
                <a:solidFill>
                  <a:srgbClr val="000099"/>
                </a:solidFill>
              </a:rPr>
              <a:t>harmonogramy výzvy budou vytvářeny ve spolupráci s partnery daného řídícího orgánu,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cs-CZ" sz="2000" dirty="0" smtClean="0">
                <a:solidFill>
                  <a:srgbClr val="000099"/>
                </a:solidFill>
              </a:rPr>
              <a:t>očekáváme vyhlášení prvních výzev již v </a:t>
            </a:r>
            <a:r>
              <a:rPr lang="cs-CZ" sz="2000" b="1" dirty="0" smtClean="0">
                <a:solidFill>
                  <a:srgbClr val="000099"/>
                </a:solidFill>
              </a:rPr>
              <a:t>červnu 2015</a:t>
            </a:r>
            <a:r>
              <a:rPr lang="cs-CZ" sz="2000" dirty="0" smtClean="0">
                <a:solidFill>
                  <a:srgbClr val="000099"/>
                </a:solidFill>
              </a:rPr>
              <a:t>, další budou následovat napříč všemi programy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cs-CZ" sz="2000" dirty="0">
                <a:solidFill>
                  <a:srgbClr val="000099"/>
                </a:solidFill>
              </a:rPr>
              <a:t>v</a:t>
            </a:r>
            <a:r>
              <a:rPr lang="cs-CZ" sz="2000" dirty="0" smtClean="0">
                <a:solidFill>
                  <a:srgbClr val="000099"/>
                </a:solidFill>
              </a:rPr>
              <a:t>ýzvy budou mít také jednotnou strukturu napříč programy.</a:t>
            </a:r>
            <a:endParaRPr lang="cs-CZ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dirty="0" smtClean="0">
              <a:solidFill>
                <a:srgbClr val="261BBB"/>
              </a:solidFill>
            </a:endParaRPr>
          </a:p>
          <a:p>
            <a:pPr algn="ctr">
              <a:buNone/>
            </a:pPr>
            <a:endParaRPr lang="cs-CZ" dirty="0" smtClean="0">
              <a:solidFill>
                <a:srgbClr val="261BBB"/>
              </a:solidFill>
            </a:endParaRPr>
          </a:p>
          <a:p>
            <a:pPr algn="ctr">
              <a:buNone/>
            </a:pPr>
            <a:r>
              <a:rPr lang="cs-CZ" b="1" dirty="0" smtClean="0">
                <a:solidFill>
                  <a:srgbClr val="261BBB"/>
                </a:solidFill>
                <a:latin typeface="Arial" pitchFamily="34" charset="0"/>
                <a:cs typeface="Arial" pitchFamily="34" charset="0"/>
              </a:rPr>
              <a:t>Děkuji za pozornost</a:t>
            </a:r>
          </a:p>
          <a:p>
            <a:pPr algn="ctr">
              <a:buNone/>
            </a:pPr>
            <a:r>
              <a:rPr lang="cs-CZ" sz="2000" b="1" dirty="0" smtClean="0">
                <a:solidFill>
                  <a:srgbClr val="261BBB"/>
                </a:solidFill>
                <a:latin typeface="Arial" pitchFamily="34" charset="0"/>
                <a:cs typeface="Arial" pitchFamily="34" charset="0"/>
                <a:hlinkClick r:id="rId3"/>
              </a:rPr>
              <a:t>katerina.nevesela@mmr.cz</a:t>
            </a:r>
            <a:endParaRPr lang="cs-CZ" sz="2000" b="1" dirty="0" smtClean="0">
              <a:solidFill>
                <a:srgbClr val="261BBB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cs-CZ" b="1" dirty="0" smtClean="0">
                <a:solidFill>
                  <a:srgbClr val="261BBB"/>
                </a:solidFill>
                <a:latin typeface="Arial" pitchFamily="34" charset="0"/>
                <a:cs typeface="Arial" pitchFamily="34" charset="0"/>
              </a:rPr>
              <a:t>www.dotaceeu.cz</a:t>
            </a:r>
            <a:endParaRPr lang="cs-CZ" sz="2000" dirty="0" smtClean="0">
              <a:solidFill>
                <a:srgbClr val="261BB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411760" y="557307"/>
            <a:ext cx="673224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n-NO" sz="32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Hlavní východiska příprav programového období 2014-20</a:t>
            </a:r>
            <a:endParaRPr lang="cs-CZ" sz="32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1116013" y="1773238"/>
            <a:ext cx="7056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431800" y="1662113"/>
            <a:ext cx="831666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cs-CZ" b="1" dirty="0">
                <a:solidFill>
                  <a:srgbClr val="000099"/>
                </a:solidFill>
                <a:latin typeface="Arial" charset="0"/>
                <a:cs typeface="Arial" charset="0"/>
              </a:rPr>
              <a:t>Princip</a:t>
            </a:r>
            <a:r>
              <a:rPr lang="cs-CZ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cs-CZ" b="1" dirty="0">
                <a:solidFill>
                  <a:srgbClr val="000099"/>
                </a:solidFill>
                <a:latin typeface="Arial" charset="0"/>
                <a:cs typeface="Arial" charset="0"/>
              </a:rPr>
              <a:t>strategického zaměření</a:t>
            </a:r>
            <a:r>
              <a:rPr lang="cs-CZ" dirty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endParaRPr lang="cs-CZ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55600" indent="-3556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cs-CZ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a </a:t>
            </a:r>
            <a:r>
              <a:rPr lang="cs-CZ" b="1" dirty="0">
                <a:solidFill>
                  <a:srgbClr val="000099"/>
                </a:solidFill>
                <a:latin typeface="Arial" charset="0"/>
                <a:cs typeface="Arial" charset="0"/>
              </a:rPr>
              <a:t>propojování</a:t>
            </a:r>
            <a:r>
              <a:rPr lang="cs-CZ" dirty="0">
                <a:solidFill>
                  <a:srgbClr val="000099"/>
                </a:solidFill>
                <a:latin typeface="Arial" charset="0"/>
                <a:cs typeface="Arial" charset="0"/>
              </a:rPr>
              <a:t>:</a:t>
            </a:r>
          </a:p>
          <a:p>
            <a:pPr marL="355600" indent="-269875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dirty="0">
                <a:solidFill>
                  <a:srgbClr val="000099"/>
                </a:solidFill>
                <a:latin typeface="Arial" charset="0"/>
                <a:cs typeface="Arial" charset="0"/>
              </a:rPr>
              <a:t>Podpora pouze těch priorit, jež </a:t>
            </a:r>
            <a:endParaRPr lang="cs-CZ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85725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cs-CZ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    naplňují </a:t>
            </a:r>
            <a:r>
              <a:rPr lang="cs-CZ" dirty="0">
                <a:solidFill>
                  <a:srgbClr val="000099"/>
                </a:solidFill>
                <a:latin typeface="Arial" charset="0"/>
                <a:cs typeface="Arial" charset="0"/>
              </a:rPr>
              <a:t>rozvojové strategie ČR. </a:t>
            </a:r>
          </a:p>
          <a:p>
            <a:pPr marL="355600" indent="-3556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cs-CZ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Princip </a:t>
            </a:r>
            <a:r>
              <a:rPr lang="cs-CZ" dirty="0">
                <a:solidFill>
                  <a:srgbClr val="000099"/>
                </a:solidFill>
                <a:latin typeface="Arial" charset="0"/>
                <a:cs typeface="Arial" charset="0"/>
              </a:rPr>
              <a:t>podpory </a:t>
            </a:r>
            <a:r>
              <a:rPr lang="cs-CZ" b="1" dirty="0">
                <a:solidFill>
                  <a:srgbClr val="000099"/>
                </a:solidFill>
                <a:latin typeface="Arial" charset="0"/>
                <a:cs typeface="Arial" charset="0"/>
              </a:rPr>
              <a:t>fungujícího trhu</a:t>
            </a:r>
            <a:r>
              <a:rPr lang="cs-CZ" dirty="0">
                <a:solidFill>
                  <a:srgbClr val="000099"/>
                </a:solidFill>
                <a:latin typeface="Arial" charset="0"/>
                <a:cs typeface="Arial" charset="0"/>
              </a:rPr>
              <a:t>:</a:t>
            </a:r>
          </a:p>
          <a:p>
            <a:pPr marL="355600" indent="-269875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dirty="0">
                <a:solidFill>
                  <a:srgbClr val="000099"/>
                </a:solidFill>
                <a:latin typeface="Arial" charset="0"/>
                <a:cs typeface="Arial" charset="0"/>
              </a:rPr>
              <a:t>Podpora pouze těch odvětví a sektorů, </a:t>
            </a:r>
          </a:p>
          <a:p>
            <a:pPr marL="857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    kde </a:t>
            </a:r>
            <a:r>
              <a:rPr lang="cs-CZ" dirty="0">
                <a:solidFill>
                  <a:srgbClr val="000099"/>
                </a:solidFill>
                <a:latin typeface="Arial" charset="0"/>
                <a:cs typeface="Arial" charset="0"/>
              </a:rPr>
              <a:t>dochází k selhání trhu. Zvážení </a:t>
            </a:r>
            <a:endParaRPr lang="cs-CZ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85725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cs-CZ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    formy podpory</a:t>
            </a:r>
            <a:endParaRPr lang="cs-CZ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marL="355600" indent="-3556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cs-CZ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Princip </a:t>
            </a:r>
            <a:r>
              <a:rPr lang="cs-CZ" dirty="0">
                <a:solidFill>
                  <a:srgbClr val="000099"/>
                </a:solidFill>
                <a:latin typeface="Arial" charset="0"/>
                <a:cs typeface="Arial" charset="0"/>
              </a:rPr>
              <a:t>podpory </a:t>
            </a:r>
            <a:r>
              <a:rPr lang="cs-CZ" b="1" dirty="0">
                <a:solidFill>
                  <a:srgbClr val="000099"/>
                </a:solidFill>
                <a:latin typeface="Arial" charset="0"/>
                <a:cs typeface="Arial" charset="0"/>
              </a:rPr>
              <a:t>kvalitních projektů</a:t>
            </a:r>
            <a:r>
              <a:rPr lang="cs-CZ" dirty="0">
                <a:solidFill>
                  <a:srgbClr val="000099"/>
                </a:solidFill>
                <a:latin typeface="Arial" charset="0"/>
                <a:cs typeface="Arial" charset="0"/>
              </a:rPr>
              <a:t>:</a:t>
            </a:r>
          </a:p>
          <a:p>
            <a:pPr marL="355600" indent="-269875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dirty="0">
                <a:solidFill>
                  <a:srgbClr val="000099"/>
                </a:solidFill>
                <a:latin typeface="Arial" charset="0"/>
                <a:cs typeface="Arial" charset="0"/>
              </a:rPr>
              <a:t>Podpora pouze těch projektů, jež budou měřitelně naplňovat stanovené priority a cíle. </a:t>
            </a:r>
          </a:p>
          <a:p>
            <a:pPr marL="355600" indent="-35560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defRPr/>
            </a:pPr>
            <a:r>
              <a:rPr lang="cs-CZ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Princip </a:t>
            </a:r>
            <a:r>
              <a:rPr lang="cs-CZ" b="1" dirty="0">
                <a:solidFill>
                  <a:srgbClr val="000099"/>
                </a:solidFill>
                <a:latin typeface="Arial" charset="0"/>
                <a:cs typeface="Arial" charset="0"/>
              </a:rPr>
              <a:t>snadnější přípravy a realizace</a:t>
            </a:r>
            <a:r>
              <a:rPr lang="cs-CZ" dirty="0">
                <a:solidFill>
                  <a:srgbClr val="000099"/>
                </a:solidFill>
                <a:latin typeface="Arial" charset="0"/>
                <a:cs typeface="Arial" charset="0"/>
              </a:rPr>
              <a:t> projektů:</a:t>
            </a:r>
          </a:p>
          <a:p>
            <a:pPr marL="355600" indent="-269875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cs-CZ" dirty="0">
                <a:solidFill>
                  <a:srgbClr val="000099"/>
                </a:solidFill>
                <a:latin typeface="Arial" charset="0"/>
                <a:cs typeface="Arial" charset="0"/>
              </a:rPr>
              <a:t>Snadnější administrativa pro žadatele a příjemce prostředků z OP, elektronizace agend a zjednodušování (sjednocování) pravidel. </a:t>
            </a:r>
          </a:p>
        </p:txBody>
      </p:sp>
      <p:pic>
        <p:nvPicPr>
          <p:cNvPr id="5" name="Picture 4" descr="C:\Users\souzde\Desktop\zapis_porady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149" y="1773238"/>
            <a:ext cx="3628851" cy="272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511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627313" y="548680"/>
            <a:ext cx="6408737" cy="576262"/>
          </a:xfrm>
        </p:spPr>
        <p:txBody>
          <a:bodyPr/>
          <a:lstStyle/>
          <a:p>
            <a:pPr algn="ctr">
              <a:defRPr/>
            </a:pPr>
            <a:r>
              <a:rPr lang="cs-CZ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+mn-cs"/>
              </a:rPr>
              <a:t>Dohoda o partnerství - cíle a priority pro období 2014–2020</a:t>
            </a:r>
          </a:p>
        </p:txBody>
      </p:sp>
      <p:pic>
        <p:nvPicPr>
          <p:cNvPr id="18436" name="Obrázek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221"/>
            <a:ext cx="91440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19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Cílem </a:t>
            </a:r>
            <a:r>
              <a:rPr lang="cs-CZ" sz="2000" dirty="0">
                <a:solidFill>
                  <a:srgbClr val="000099"/>
                </a:solidFill>
                <a:latin typeface="Arial" charset="0"/>
                <a:cs typeface="Arial" charset="0"/>
              </a:rPr>
              <a:t>je vhodné nastavení institucionálního a procesního řízení všech ESI fondů za účelem naplnění cílů Dohody o partnerství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483768" y="620688"/>
            <a:ext cx="6264696" cy="576064"/>
          </a:xfrm>
        </p:spPr>
        <p:txBody>
          <a:bodyPr/>
          <a:lstStyle/>
          <a:p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Systém řízení a koordinace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204864"/>
            <a:ext cx="63627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457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000" dirty="0">
                <a:solidFill>
                  <a:srgbClr val="000099"/>
                </a:solidFill>
                <a:latin typeface="Arial" charset="0"/>
                <a:cs typeface="Arial" charset="0"/>
              </a:rPr>
              <a:t>Systém je založen na 4 základních procesech</a:t>
            </a:r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2555776" y="620688"/>
            <a:ext cx="6192688" cy="576064"/>
          </a:xfrm>
        </p:spPr>
        <p:txBody>
          <a:bodyPr/>
          <a:lstStyle/>
          <a:p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Systém řízení a koordinace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05" y="1700808"/>
            <a:ext cx="5904656" cy="502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37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040560"/>
          </a:xfr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cs-CZ" sz="1900" b="1" dirty="0">
                <a:solidFill>
                  <a:srgbClr val="000099"/>
                </a:solidFill>
                <a:latin typeface="Arial" charset="0"/>
                <a:cs typeface="Arial" charset="0"/>
              </a:rPr>
              <a:t>Národní orgán pro koordinaci</a:t>
            </a:r>
          </a:p>
          <a:p>
            <a:pPr lvl="1">
              <a:buFont typeface="Arial" charset="0"/>
              <a:buChar char="•"/>
            </a:pPr>
            <a:r>
              <a:rPr lang="cs-CZ" sz="1900" dirty="0">
                <a:solidFill>
                  <a:srgbClr val="000099"/>
                </a:solidFill>
                <a:latin typeface="Arial" charset="0"/>
                <a:cs typeface="Arial" charset="0"/>
              </a:rPr>
              <a:t>subjekt zodpovědný za řízení a koordinaci realizace Dohody o partnerství</a:t>
            </a:r>
          </a:p>
          <a:p>
            <a:pPr lvl="1">
              <a:buFont typeface="Arial" charset="0"/>
              <a:buChar char="•"/>
            </a:pPr>
            <a:r>
              <a:rPr lang="cs-CZ" sz="1900" dirty="0">
                <a:solidFill>
                  <a:srgbClr val="000099"/>
                </a:solidFill>
                <a:latin typeface="Arial" charset="0"/>
                <a:cs typeface="Arial" charset="0"/>
              </a:rPr>
              <a:t>nastavuje jednotný rámec realizace ESI fondů v ČR</a:t>
            </a:r>
          </a:p>
          <a:p>
            <a:pPr lvl="1">
              <a:buFont typeface="Arial" charset="0"/>
              <a:buChar char="•"/>
            </a:pPr>
            <a:r>
              <a:rPr lang="cs-CZ" sz="1900" dirty="0">
                <a:solidFill>
                  <a:srgbClr val="000099"/>
                </a:solidFill>
                <a:latin typeface="Arial" charset="0"/>
                <a:cs typeface="Arial" charset="0"/>
              </a:rPr>
              <a:t>koordinuje designaci (určení) orgánů implementační struktury</a:t>
            </a:r>
          </a:p>
          <a:p>
            <a:pPr lvl="1">
              <a:buFont typeface="Arial" charset="0"/>
              <a:buChar char="•"/>
            </a:pPr>
            <a:r>
              <a:rPr lang="cs-CZ" sz="1900" dirty="0">
                <a:solidFill>
                  <a:srgbClr val="000099"/>
                </a:solidFill>
                <a:latin typeface="Arial" charset="0"/>
                <a:cs typeface="Arial" charset="0"/>
              </a:rPr>
              <a:t>provádí dohled nad plněním stanovených milníků pro hodnocení výkonnostního rámce </a:t>
            </a:r>
          </a:p>
          <a:p>
            <a:pPr lvl="1">
              <a:buFont typeface="Arial" charset="0"/>
              <a:buChar char="•"/>
            </a:pPr>
            <a:r>
              <a:rPr lang="cs-CZ" sz="1900" dirty="0">
                <a:solidFill>
                  <a:srgbClr val="000099"/>
                </a:solidFill>
                <a:latin typeface="Arial" charset="0"/>
                <a:cs typeface="Arial" charset="0"/>
              </a:rPr>
              <a:t>koordinuje a dohlíží na plánování výzev mezi programy a naplňování synergií a komplementarit na úrovni Dohody o partnerství </a:t>
            </a:r>
          </a:p>
          <a:p>
            <a:pPr lvl="1">
              <a:buFont typeface="Arial" charset="0"/>
              <a:buChar char="•"/>
            </a:pPr>
            <a:r>
              <a:rPr lang="cs-CZ" sz="1900" dirty="0">
                <a:solidFill>
                  <a:srgbClr val="000099"/>
                </a:solidFill>
                <a:latin typeface="Arial" charset="0"/>
                <a:cs typeface="Arial" charset="0"/>
              </a:rPr>
              <a:t>dohlíží nad naplňováním předběžných podmínek včetně nastavení systému jejich koordinace </a:t>
            </a:r>
          </a:p>
          <a:p>
            <a:pPr lvl="1">
              <a:buFont typeface="Arial" charset="0"/>
              <a:buChar char="•"/>
            </a:pPr>
            <a:r>
              <a:rPr lang="cs-CZ" sz="19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zajišťuje informovanost o fondech EU</a:t>
            </a:r>
          </a:p>
          <a:p>
            <a:pPr lvl="1">
              <a:buFont typeface="Arial" charset="0"/>
              <a:buChar char="•"/>
            </a:pPr>
            <a:r>
              <a:rPr lang="cs-CZ" sz="1900" dirty="0">
                <a:solidFill>
                  <a:srgbClr val="000099"/>
                </a:solidFill>
                <a:latin typeface="Arial" charset="0"/>
                <a:cs typeface="Arial" charset="0"/>
              </a:rPr>
              <a:t>j</a:t>
            </a:r>
            <a:r>
              <a:rPr lang="cs-CZ" sz="19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e partnerem EK</a:t>
            </a:r>
          </a:p>
          <a:p>
            <a:pPr lvl="1">
              <a:buFont typeface="Arial" charset="0"/>
              <a:buChar char="•"/>
            </a:pPr>
            <a:r>
              <a:rPr lang="cs-CZ" sz="19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spravuje jednotný monitorovací systém atd.</a:t>
            </a:r>
            <a:endParaRPr lang="cs-CZ" sz="19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cs-CZ" sz="19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Úřad vlády</a:t>
            </a:r>
          </a:p>
          <a:p>
            <a:pPr lvl="1">
              <a:buFont typeface="Arial" charset="0"/>
              <a:buChar char="•"/>
            </a:pPr>
            <a:r>
              <a:rPr lang="cs-CZ" sz="1900" dirty="0">
                <a:solidFill>
                  <a:srgbClr val="000099"/>
                </a:solidFill>
                <a:latin typeface="Arial" charset="0"/>
                <a:cs typeface="Arial" charset="0"/>
              </a:rPr>
              <a:t>gestor Národního programu reforem </a:t>
            </a:r>
            <a:endParaRPr lang="cs-CZ" sz="19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483768" y="620688"/>
            <a:ext cx="6264696" cy="576064"/>
          </a:xfrm>
        </p:spPr>
        <p:txBody>
          <a:bodyPr/>
          <a:lstStyle/>
          <a:p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Systém řízení a 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koordinace - role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350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400600"/>
          </a:xfr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cs-CZ" sz="1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Platební </a:t>
            </a:r>
            <a:r>
              <a:rPr lang="cs-CZ" sz="1800" b="1" dirty="0">
                <a:solidFill>
                  <a:srgbClr val="000099"/>
                </a:solidFill>
                <a:latin typeface="Arial" charset="0"/>
                <a:cs typeface="Arial" charset="0"/>
              </a:rPr>
              <a:t>a certifikační </a:t>
            </a:r>
            <a:r>
              <a:rPr lang="cs-CZ" sz="1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orgán</a:t>
            </a:r>
          </a:p>
          <a:p>
            <a:pPr lvl="1">
              <a:buFont typeface="Arial" charset="0"/>
              <a:buChar char="•"/>
            </a:pPr>
            <a:r>
              <a:rPr lang="pl-PL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přijímá </a:t>
            </a:r>
            <a:r>
              <a:rPr lang="pl-PL" sz="1800" dirty="0">
                <a:solidFill>
                  <a:srgbClr val="000099"/>
                </a:solidFill>
                <a:latin typeface="Arial" charset="0"/>
                <a:cs typeface="Arial" charset="0"/>
              </a:rPr>
              <a:t>platby z EU a spravuje prostředky z rozpočtu </a:t>
            </a:r>
            <a:r>
              <a:rPr lang="pl-PL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EU</a:t>
            </a:r>
          </a:p>
          <a:p>
            <a:pPr lvl="1">
              <a:buFont typeface="Arial" charset="0"/>
              <a:buChar char="•"/>
            </a:pPr>
            <a:r>
              <a:rPr 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vypracovává </a:t>
            </a:r>
            <a:r>
              <a:rPr 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a předkládá žádosti o platbu EK a potvrzuje, že tyto žádosti pocházejí ze spolehlivých účetních </a:t>
            </a:r>
            <a:r>
              <a:rPr 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systémů</a:t>
            </a:r>
          </a:p>
          <a:p>
            <a:pPr lvl="1">
              <a:buFont typeface="Arial" charset="0"/>
              <a:buChar char="•"/>
            </a:pPr>
            <a:r>
              <a:rPr 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vypracovává </a:t>
            </a:r>
            <a:r>
              <a:rPr 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účetní závěrky </a:t>
            </a:r>
            <a:endParaRPr lang="cs-CZ" sz="18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vede </a:t>
            </a:r>
            <a:r>
              <a:rPr 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v počítačové podobě účetní záznamy o výdajích vykázaných </a:t>
            </a:r>
            <a:r>
              <a:rPr 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EK; </a:t>
            </a:r>
          </a:p>
          <a:p>
            <a:pPr lvl="1">
              <a:buFont typeface="Arial" charset="0"/>
              <a:buChar char="•"/>
            </a:pPr>
            <a:r>
              <a:rPr 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vytváří </a:t>
            </a:r>
            <a:r>
              <a:rPr 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a aktualizuje metodické dokumenty pro provádění certifikace výdajů a finančních toků prostředků z rozpočtu </a:t>
            </a:r>
            <a:r>
              <a:rPr 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EU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cs-CZ" sz="1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Auditní </a:t>
            </a:r>
            <a:r>
              <a:rPr lang="cs-CZ" sz="1800" b="1" dirty="0">
                <a:solidFill>
                  <a:srgbClr val="000099"/>
                </a:solidFill>
                <a:latin typeface="Arial" charset="0"/>
                <a:cs typeface="Arial" charset="0"/>
              </a:rPr>
              <a:t>orgán</a:t>
            </a:r>
          </a:p>
          <a:p>
            <a:pPr lvl="1">
              <a:buFont typeface="Arial" charset="0"/>
              <a:buChar char="•"/>
            </a:pPr>
            <a:r>
              <a:rPr 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zajišťuje</a:t>
            </a:r>
            <a:r>
              <a:rPr 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, aby se prováděly audity řádného fungování systému řízení a kontroly operačního programu a audity vhodného vzorku operací na základě vykázaných </a:t>
            </a:r>
            <a:r>
              <a:rPr 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výdajů</a:t>
            </a:r>
          </a:p>
          <a:p>
            <a:pPr lvl="1">
              <a:buFont typeface="Arial" charset="0"/>
              <a:buChar char="•"/>
            </a:pPr>
            <a:r>
              <a:rPr 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je </a:t>
            </a:r>
            <a:r>
              <a:rPr 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pověřen výkonem činnosti nezávislého auditního </a:t>
            </a:r>
            <a:r>
              <a:rPr 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subjektu</a:t>
            </a:r>
          </a:p>
          <a:p>
            <a:pPr lvl="1">
              <a:buFont typeface="Arial" charset="0"/>
              <a:buChar char="•"/>
            </a:pPr>
            <a:r>
              <a:rPr 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vypracovává kontrolní zprávu uvádějící hlavní zjištění provedených auditů, včetně zjištění ohledně nedostatků v systémech řízení a kontroly, a navrhovaná a provedená nápravná opatření</a:t>
            </a:r>
          </a:p>
          <a:p>
            <a:pPr lvl="1">
              <a:buFont typeface="Arial" charset="0"/>
              <a:buChar char="•"/>
            </a:pPr>
            <a:r>
              <a:rPr lang="cs-CZ" sz="1800" dirty="0">
                <a:solidFill>
                  <a:srgbClr val="000099"/>
                </a:solidFill>
                <a:latin typeface="Arial" charset="0"/>
                <a:cs typeface="Arial" charset="0"/>
              </a:rPr>
              <a:t>účastní se auditních misí EK na prověřování aspektů řídícího a kontrolního systému, které vyplynuly z výroční kontrolní zprávy atd.</a:t>
            </a:r>
          </a:p>
          <a:p>
            <a:pPr lvl="1">
              <a:buFont typeface="Arial" charset="0"/>
              <a:buChar char="•"/>
            </a:pPr>
            <a:endParaRPr lang="cs-CZ" sz="1800" dirty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483768" y="620688"/>
            <a:ext cx="6264696" cy="576064"/>
          </a:xfrm>
        </p:spPr>
        <p:txBody>
          <a:bodyPr/>
          <a:lstStyle/>
          <a:p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Systém řízení a 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koordinace - role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1246527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Vlastní návrh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návrh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</TotalTime>
  <Words>3753</Words>
  <Application>Microsoft Office PowerPoint</Application>
  <PresentationFormat>Předvádění na obrazovce (4:3)</PresentationFormat>
  <Paragraphs>578</Paragraphs>
  <Slides>39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Arial Narrow</vt:lpstr>
      <vt:lpstr>Calibri</vt:lpstr>
      <vt:lpstr>Times New Roman</vt:lpstr>
      <vt:lpstr>Vlastní návrh</vt:lpstr>
      <vt:lpstr>Evropské fondy 2014 - 2020: Nastavení pravidel</vt:lpstr>
      <vt:lpstr>Evropské strukturální a investiční fondy 2014–2020</vt:lpstr>
      <vt:lpstr>Tematické cíle</vt:lpstr>
      <vt:lpstr>Prezentace aplikace PowerPoint</vt:lpstr>
      <vt:lpstr>Dohoda o partnerství - cíle a priority pro období 2014–2020</vt:lpstr>
      <vt:lpstr>Systém řízení a koordinace</vt:lpstr>
      <vt:lpstr>Systém řízení a koordinace</vt:lpstr>
      <vt:lpstr>Systém řízení a koordinace - role</vt:lpstr>
      <vt:lpstr>Systém řízení a koordinace - role</vt:lpstr>
      <vt:lpstr>Systém řízení a koordinace - role</vt:lpstr>
      <vt:lpstr>Zjednodušení architektury programů</vt:lpstr>
      <vt:lpstr>Programy 2014–2020 </vt:lpstr>
      <vt:lpstr>Stav vyjednávání Dohody o partnerství a programů 2014–2020 </vt:lpstr>
      <vt:lpstr>Operační programy 2014-2020</vt:lpstr>
      <vt:lpstr>OP Doprava – 4,7 mld. EUR</vt:lpstr>
      <vt:lpstr>Operační programy 2014-2020</vt:lpstr>
      <vt:lpstr>OP Životní prostředí – 2,6 mld. EUR;</vt:lpstr>
      <vt:lpstr>Operační programy 2014-2020</vt:lpstr>
      <vt:lpstr>  OP PIK – 4,3 mld. EUR</vt:lpstr>
      <vt:lpstr>Operační programy 2014-2020</vt:lpstr>
      <vt:lpstr>OP Výzkum, vývoj a vzdělávání – 2,8 mld. EUR</vt:lpstr>
      <vt:lpstr>Operační programy 2014-2020</vt:lpstr>
      <vt:lpstr>IROP – 4,6 mld. EUR</vt:lpstr>
      <vt:lpstr>Operační programy 2014-2020</vt:lpstr>
      <vt:lpstr>OP Zaměstnanost – 2,1 mld. EUR</vt:lpstr>
      <vt:lpstr>Prezentace aplikace PowerPoint</vt:lpstr>
      <vt:lpstr>OP Praha pól růstu – 201,6 mil. EUR</vt:lpstr>
      <vt:lpstr>Operační programy 2014-2020</vt:lpstr>
      <vt:lpstr>OP Technická pomoc – 223,7 mil. EUR</vt:lpstr>
      <vt:lpstr>Operační programy 2014-2020</vt:lpstr>
      <vt:lpstr>Operační programy 2014-2020</vt:lpstr>
      <vt:lpstr>Příprava efektivního implementačního systému</vt:lpstr>
      <vt:lpstr>Příprava efektivního implementačního systému</vt:lpstr>
      <vt:lpstr>Přínosy jednotného metodického prostředí</vt:lpstr>
      <vt:lpstr>Hlavní příklady zjednodušení pravidel</vt:lpstr>
      <vt:lpstr>Hlavní příklady zjednodušení pravidel</vt:lpstr>
      <vt:lpstr>Rozdíly v nastavení u oblasti nástrojů finančního inženýrství</vt:lpstr>
      <vt:lpstr>Kdy budou vyhlašovány nové výzvy a jak budou vypadat?</vt:lpstr>
      <vt:lpstr>Prezentace aplikace PowerPoint</vt:lpstr>
    </vt:vector>
  </TitlesOfParts>
  <Company>MMR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programového období 2014-2020</dc:title>
  <dc:creator>*</dc:creator>
  <cp:lastModifiedBy>Milos</cp:lastModifiedBy>
  <cp:revision>106</cp:revision>
  <cp:lastPrinted>2014-10-03T06:24:45Z</cp:lastPrinted>
  <dcterms:created xsi:type="dcterms:W3CDTF">2014-10-03T06:20:14Z</dcterms:created>
  <dcterms:modified xsi:type="dcterms:W3CDTF">2015-05-25T15:59:56Z</dcterms:modified>
</cp:coreProperties>
</file>