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9" r:id="rId2"/>
    <p:sldId id="258" r:id="rId3"/>
    <p:sldId id="276" r:id="rId4"/>
    <p:sldId id="283" r:id="rId5"/>
    <p:sldId id="306" r:id="rId6"/>
    <p:sldId id="307" r:id="rId7"/>
    <p:sldId id="262" r:id="rId8"/>
    <p:sldId id="299" r:id="rId9"/>
    <p:sldId id="303" r:id="rId10"/>
    <p:sldId id="304" r:id="rId11"/>
    <p:sldId id="308" r:id="rId12"/>
    <p:sldId id="297" r:id="rId13"/>
    <p:sldId id="280" r:id="rId14"/>
    <p:sldId id="293" r:id="rId15"/>
    <p:sldId id="264" r:id="rId16"/>
    <p:sldId id="265" r:id="rId17"/>
    <p:sldId id="266" r:id="rId18"/>
    <p:sldId id="268" r:id="rId19"/>
    <p:sldId id="269" r:id="rId20"/>
    <p:sldId id="270" r:id="rId21"/>
    <p:sldId id="286" r:id="rId22"/>
    <p:sldId id="287" r:id="rId23"/>
    <p:sldId id="271" r:id="rId24"/>
    <p:sldId id="272" r:id="rId25"/>
    <p:sldId id="273" r:id="rId26"/>
    <p:sldId id="274" r:id="rId27"/>
    <p:sldId id="275" r:id="rId28"/>
    <p:sldId id="281" r:id="rId29"/>
    <p:sldId id="292" r:id="rId30"/>
    <p:sldId id="309" r:id="rId31"/>
    <p:sldId id="294" r:id="rId32"/>
    <p:sldId id="288" r:id="rId33"/>
    <p:sldId id="289" r:id="rId34"/>
    <p:sldId id="279" r:id="rId35"/>
    <p:sldId id="284" r:id="rId36"/>
  </p:sldIdLst>
  <p:sldSz cx="9144000" cy="6858000" type="screen4x3"/>
  <p:notesSz cx="6797675" cy="987425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568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://172.16.11.131:8080/pdocs2/docs/D573040v1-Grafy_teritorialni_banky_(2014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156311932992031E-2"/>
          <c:y val="0.13260579509981907"/>
          <c:w val="0.5222395053379062"/>
          <c:h val="0.77314814814814814"/>
        </c:manualLayout>
      </c:layout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0.11065178267282556"/>
                  <c:y val="3.62070312377940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2093965042829389E-2"/>
                  <c:y val="0.1218180227416890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List1!$A$1:$A$4</c:f>
              <c:strCache>
                <c:ptCount val="4"/>
                <c:pt idx="0">
                  <c:v>Ministerstvo financí</c:v>
                </c:pt>
                <c:pt idx="1">
                  <c:v>Ministerstvo průmyslu a obchodu</c:v>
                </c:pt>
                <c:pt idx="2">
                  <c:v>Ministerstvo zahraničních věcí</c:v>
                </c:pt>
                <c:pt idx="3">
                  <c:v>Ministerstvo zemědělství</c:v>
                </c:pt>
              </c:strCache>
            </c:strRef>
          </c:cat>
          <c:val>
            <c:numRef>
              <c:f>List1!$B$1:$B$4</c:f>
              <c:numCache>
                <c:formatCode>General</c:formatCode>
                <c:ptCount val="4"/>
                <c:pt idx="0">
                  <c:v>40</c:v>
                </c:pt>
                <c:pt idx="1">
                  <c:v>36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3069481345506686"/>
          <c:y val="0.18441746864975217"/>
          <c:w val="0.42227042171875767"/>
          <c:h val="0.6482793817439485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3.3468621692524597E-2"/>
                  <c:y val="1.2262371313174895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 </a:t>
                    </a:r>
                    <a:r>
                      <a:rPr lang="en-US" dirty="0" smtClean="0"/>
                      <a:t>SLOVENSKO</a:t>
                    </a:r>
                    <a:endParaRPr lang="cs-CZ" dirty="0" smtClean="0"/>
                  </a:p>
                  <a:p>
                    <a:r>
                      <a:rPr lang="en-US" dirty="0" smtClean="0"/>
                      <a:t>20,1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478417299815297E-2"/>
                  <c:y val="-2.0313043061398146E-2"/>
                </c:manualLayout>
              </c:layout>
              <c:tx>
                <c:rich>
                  <a:bodyPr/>
                  <a:lstStyle/>
                  <a:p>
                    <a:r>
                      <a:rPr lang="cs-CZ" dirty="0" smtClean="0"/>
                      <a:t>R</a:t>
                    </a:r>
                    <a:r>
                      <a:rPr lang="en-US" dirty="0" smtClean="0"/>
                      <a:t>USKO</a:t>
                    </a:r>
                    <a:endParaRPr lang="cs-CZ" dirty="0" smtClean="0"/>
                  </a:p>
                  <a:p>
                    <a:r>
                      <a:rPr lang="en-US" dirty="0" smtClean="0"/>
                      <a:t>13,7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329568348964126E-3"/>
                  <c:y val="4.75916537830031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AZERBAJDŽÁN</a:t>
                    </a:r>
                    <a:endParaRPr lang="cs-CZ" dirty="0" smtClean="0"/>
                  </a:p>
                  <a:p>
                    <a:r>
                      <a:rPr lang="en-US" dirty="0" smtClean="0"/>
                      <a:t>13,5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510952985328995E-2"/>
                  <c:y val="5.089945948537255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7028478317223911E-3"/>
                  <c:y val="1.957539309049518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BĚLORUSKO</a:t>
                    </a:r>
                    <a:endParaRPr lang="cs-CZ" smtClean="0"/>
                  </a:p>
                  <a:p>
                    <a:r>
                      <a:rPr lang="en-US" smtClean="0"/>
                      <a:t>8,6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148034876113286E-2"/>
                  <c:y val="-1.95457759560876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1.56277185134565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KAZACHSTÁN</a:t>
                    </a:r>
                    <a:endParaRPr lang="cs-CZ" dirty="0" smtClean="0"/>
                  </a:p>
                  <a:p>
                    <a:r>
                      <a:rPr lang="en-US" dirty="0" smtClean="0"/>
                      <a:t>7,8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008252040862812E-3"/>
                  <c:y val="-2.0585098095614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RUMUNSKO</a:t>
                    </a:r>
                    <a:endParaRPr lang="cs-CZ" dirty="0" smtClean="0"/>
                  </a:p>
                  <a:p>
                    <a:r>
                      <a:rPr lang="en-US" dirty="0" smtClean="0"/>
                      <a:t>5,0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0753078598351005E-2"/>
                  <c:y val="-3.07874015748031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TURECKO</a:t>
                    </a:r>
                    <a:endParaRPr lang="cs-CZ" baseline="0" dirty="0" smtClean="0"/>
                  </a:p>
                  <a:p>
                    <a:r>
                      <a:rPr lang="en-US" dirty="0" smtClean="0"/>
                      <a:t>4,4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5283579507100449E-2"/>
                  <c:y val="-5.34114742506501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GRUZIE</a:t>
                    </a:r>
                    <a:endParaRPr lang="cs-CZ" dirty="0" smtClean="0"/>
                  </a:p>
                  <a:p>
                    <a:r>
                      <a:rPr lang="en-US" dirty="0" smtClean="0"/>
                      <a:t>3,4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5894935389680778E-3"/>
                  <c:y val="-2.41613633912199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ČR</a:t>
                    </a:r>
                    <a:endParaRPr lang="cs-CZ" dirty="0" smtClean="0"/>
                  </a:p>
                  <a:p>
                    <a:r>
                      <a:rPr lang="en-US" dirty="0" smtClean="0"/>
                      <a:t>2,3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1176535940451061"/>
                  <c:y val="-1.47412866075677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OSTATNÍ (27 ZEMÍ</a:t>
                    </a:r>
                    <a:r>
                      <a:rPr lang="en-US" dirty="0" smtClean="0"/>
                      <a:t>) </a:t>
                    </a:r>
                    <a:r>
                      <a:rPr lang="en-US" dirty="0"/>
                      <a:t>4,6%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'Teritoriální 2014'!$A$8:$A$19</c:f>
              <c:strCache>
                <c:ptCount val="12"/>
                <c:pt idx="0">
                  <c:v>SLOVENSKO</c:v>
                </c:pt>
                <c:pt idx="1">
                  <c:v>RUSKO</c:v>
                </c:pt>
                <c:pt idx="2">
                  <c:v>AZERBAJDŽÁN</c:v>
                </c:pt>
                <c:pt idx="3">
                  <c:v>INDIE</c:v>
                </c:pt>
                <c:pt idx="4">
                  <c:v>BĚLORUSKO</c:v>
                </c:pt>
                <c:pt idx="5">
                  <c:v>EGYPT</c:v>
                </c:pt>
                <c:pt idx="6">
                  <c:v>KAZACHSTÁN</c:v>
                </c:pt>
                <c:pt idx="7">
                  <c:v>RUMUNSKO</c:v>
                </c:pt>
                <c:pt idx="8">
                  <c:v>TURECKO</c:v>
                </c:pt>
                <c:pt idx="9">
                  <c:v>GRUZIE</c:v>
                </c:pt>
                <c:pt idx="10">
                  <c:v>ČR</c:v>
                </c:pt>
                <c:pt idx="11">
                  <c:v>OSTATNÍ (27 ZEMÍ)</c:v>
                </c:pt>
              </c:strCache>
            </c:strRef>
          </c:cat>
          <c:val>
            <c:numRef>
              <c:f>'Teritoriální 2014'!$B$8:$B$19</c:f>
              <c:numCache>
                <c:formatCode>#,##0</c:formatCode>
                <c:ptCount val="12"/>
                <c:pt idx="0">
                  <c:v>9475193773</c:v>
                </c:pt>
                <c:pt idx="1">
                  <c:v>6458564082.9300003</c:v>
                </c:pt>
                <c:pt idx="2">
                  <c:v>6387795416</c:v>
                </c:pt>
                <c:pt idx="3">
                  <c:v>4124246176</c:v>
                </c:pt>
                <c:pt idx="4">
                  <c:v>4077583653</c:v>
                </c:pt>
                <c:pt idx="5">
                  <c:v>3704978000</c:v>
                </c:pt>
                <c:pt idx="6">
                  <c:v>3692872326.25</c:v>
                </c:pt>
                <c:pt idx="7">
                  <c:v>2377285900</c:v>
                </c:pt>
                <c:pt idx="8">
                  <c:v>2069012244</c:v>
                </c:pt>
                <c:pt idx="9">
                  <c:v>1623187520</c:v>
                </c:pt>
                <c:pt idx="10">
                  <c:v>1071446681.5</c:v>
                </c:pt>
                <c:pt idx="11">
                  <c:v>2170799228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List1!$C$1</c:f>
              <c:strCache>
                <c:ptCount val="1"/>
                <c:pt idx="0">
                  <c:v>Počet smluv</c:v>
                </c:pt>
              </c:strCache>
            </c:strRef>
          </c:tx>
          <c:cat>
            <c:strRef>
              <c:f>List1!$A$2:$A$10</c:f>
              <c:strCache>
                <c:ptCount val="9"/>
                <c:pt idx="0">
                  <c:v>D</c:v>
                </c:pt>
                <c:pt idx="1">
                  <c:v>I</c:v>
                </c:pt>
                <c:pt idx="2">
                  <c:v>Z</c:v>
                </c:pt>
                <c:pt idx="3">
                  <c:v>F</c:v>
                </c:pt>
                <c:pt idx="4">
                  <c:v>Cf</c:v>
                </c:pt>
                <c:pt idx="5">
                  <c:v>Bf</c:v>
                </c:pt>
                <c:pt idx="6">
                  <c:v>V</c:v>
                </c:pt>
                <c:pt idx="7">
                  <c:v>B</c:v>
                </c:pt>
                <c:pt idx="8">
                  <c:v>C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  <c:pt idx="0">
                  <c:v>19</c:v>
                </c:pt>
                <c:pt idx="1">
                  <c:v>8</c:v>
                </c:pt>
                <c:pt idx="2">
                  <c:v>34</c:v>
                </c:pt>
                <c:pt idx="3">
                  <c:v>11</c:v>
                </c:pt>
                <c:pt idx="4">
                  <c:v>8</c:v>
                </c:pt>
                <c:pt idx="5">
                  <c:v>18</c:v>
                </c:pt>
                <c:pt idx="6">
                  <c:v>6</c:v>
                </c:pt>
                <c:pt idx="7">
                  <c:v>21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31750"/>
        </a:sp3d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Pojistná hodnota</c:v>
                </c:pt>
              </c:strCache>
            </c:strRef>
          </c:tx>
          <c:cat>
            <c:strRef>
              <c:f>List1!$A$2:$A$10</c:f>
              <c:strCache>
                <c:ptCount val="9"/>
                <c:pt idx="0">
                  <c:v>D</c:v>
                </c:pt>
                <c:pt idx="1">
                  <c:v>I</c:v>
                </c:pt>
                <c:pt idx="2">
                  <c:v>F</c:v>
                </c:pt>
                <c:pt idx="3">
                  <c:v>Cf</c:v>
                </c:pt>
                <c:pt idx="4">
                  <c:v>Z</c:v>
                </c:pt>
                <c:pt idx="5">
                  <c:v>B</c:v>
                </c:pt>
                <c:pt idx="6">
                  <c:v>Bf</c:v>
                </c:pt>
                <c:pt idx="7">
                  <c:v>V</c:v>
                </c:pt>
                <c:pt idx="8">
                  <c:v>C</c:v>
                </c:pt>
              </c:strCache>
            </c:strRef>
          </c:cat>
          <c:val>
            <c:numRef>
              <c:f>List1!$B$2:$B$10</c:f>
              <c:numCache>
                <c:formatCode>#,##0\ "Kč"</c:formatCode>
                <c:ptCount val="9"/>
                <c:pt idx="0">
                  <c:v>22673118650</c:v>
                </c:pt>
                <c:pt idx="1">
                  <c:v>11770768677</c:v>
                </c:pt>
                <c:pt idx="2">
                  <c:v>756591734</c:v>
                </c:pt>
                <c:pt idx="3">
                  <c:v>677295162</c:v>
                </c:pt>
                <c:pt idx="4">
                  <c:v>657514340</c:v>
                </c:pt>
                <c:pt idx="5">
                  <c:v>264579263</c:v>
                </c:pt>
                <c:pt idx="6">
                  <c:v>248187004</c:v>
                </c:pt>
                <c:pt idx="7">
                  <c:v>144584766</c:v>
                </c:pt>
                <c:pt idx="8">
                  <c:v>12970348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Počet smluv</c:v>
                </c:pt>
              </c:strCache>
            </c:strRef>
          </c:tx>
          <c:cat>
            <c:strRef>
              <c:f>List1!$A$2:$A$10</c:f>
              <c:strCache>
                <c:ptCount val="9"/>
                <c:pt idx="0">
                  <c:v>D</c:v>
                </c:pt>
                <c:pt idx="1">
                  <c:v>I</c:v>
                </c:pt>
                <c:pt idx="2">
                  <c:v>F</c:v>
                </c:pt>
                <c:pt idx="3">
                  <c:v>Cf</c:v>
                </c:pt>
                <c:pt idx="4">
                  <c:v>Z</c:v>
                </c:pt>
                <c:pt idx="5">
                  <c:v>B</c:v>
                </c:pt>
                <c:pt idx="6">
                  <c:v>Bf</c:v>
                </c:pt>
                <c:pt idx="7">
                  <c:v>V</c:v>
                </c:pt>
                <c:pt idx="8">
                  <c:v>C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  <c:pt idx="0">
                  <c:v>14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23</c:v>
                </c:pt>
                <c:pt idx="5">
                  <c:v>17</c:v>
                </c:pt>
                <c:pt idx="6">
                  <c:v>13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257086614173235"/>
          <c:y val="0.19497411781860602"/>
          <c:w val="9.0206911636045509E-2"/>
          <c:h val="0.7534547244094488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AA10C-B76D-4E62-AA49-ADDA5B0C5C34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D37BC026-2602-437D-B14B-5A8EFE533409}">
      <dgm:prSet phldrT="[Text]"/>
      <dgm:spPr/>
      <dgm:t>
        <a:bodyPr/>
        <a:lstStyle/>
        <a:p>
          <a:r>
            <a:rPr lang="cs-CZ" dirty="0" smtClean="0"/>
            <a:t>Pojištění krátkodobého vývozního dodavatelského úvěru</a:t>
          </a:r>
          <a:endParaRPr lang="cs-CZ" dirty="0"/>
        </a:p>
      </dgm:t>
    </dgm:pt>
    <dgm:pt modelId="{6E9ACFBD-8228-4183-A99D-AE9DF3DAE37F}" type="parTrans" cxnId="{12F56AA0-146B-49AD-ACF2-70B1CFEC5547}">
      <dgm:prSet/>
      <dgm:spPr/>
      <dgm:t>
        <a:bodyPr/>
        <a:lstStyle/>
        <a:p>
          <a:endParaRPr lang="cs-CZ"/>
        </a:p>
      </dgm:t>
    </dgm:pt>
    <dgm:pt modelId="{88123873-F982-4260-8C34-F9FBFE769A5A}" type="sibTrans" cxnId="{12F56AA0-146B-49AD-ACF2-70B1CFEC5547}">
      <dgm:prSet/>
      <dgm:spPr/>
      <dgm:t>
        <a:bodyPr/>
        <a:lstStyle/>
        <a:p>
          <a:r>
            <a:rPr lang="cs-CZ" dirty="0" smtClean="0"/>
            <a:t>Pojištění výrobního rizika</a:t>
          </a:r>
          <a:endParaRPr lang="cs-CZ" dirty="0"/>
        </a:p>
      </dgm:t>
    </dgm:pt>
    <dgm:pt modelId="{2AF932A7-5BA1-4B01-AF45-960CE0C793B5}">
      <dgm:prSet phldrT="[Text]" custT="1"/>
      <dgm:spPr/>
      <dgm:t>
        <a:bodyPr/>
        <a:lstStyle/>
        <a:p>
          <a:r>
            <a:rPr lang="cs-CZ" sz="1100" dirty="0" smtClean="0"/>
            <a:t>Pojištění střednědobého vývozního dodavatelského úvěru</a:t>
          </a:r>
          <a:endParaRPr lang="cs-CZ" sz="1100" dirty="0"/>
        </a:p>
      </dgm:t>
    </dgm:pt>
    <dgm:pt modelId="{98C960DF-E208-44C1-9CCD-F5AAFBF13026}" type="parTrans" cxnId="{44E21035-9474-4CE3-B375-F1B5DCF9A6E8}">
      <dgm:prSet/>
      <dgm:spPr/>
      <dgm:t>
        <a:bodyPr/>
        <a:lstStyle/>
        <a:p>
          <a:endParaRPr lang="cs-CZ"/>
        </a:p>
      </dgm:t>
    </dgm:pt>
    <dgm:pt modelId="{65DE7AD1-609F-42D3-AE26-C03617B816B3}" type="sibTrans" cxnId="{44E21035-9474-4CE3-B375-F1B5DCF9A6E8}">
      <dgm:prSet/>
      <dgm:spPr/>
      <dgm:t>
        <a:bodyPr/>
        <a:lstStyle/>
        <a:p>
          <a:r>
            <a:rPr lang="cs-CZ" dirty="0" smtClean="0"/>
            <a:t>Pojištění bankovních záruk</a:t>
          </a:r>
          <a:endParaRPr lang="cs-CZ" dirty="0"/>
        </a:p>
      </dgm:t>
    </dgm:pt>
    <dgm:pt modelId="{FE30E3FF-D66F-43AA-BACB-F86185D5C953}">
      <dgm:prSet phldrT="[Text]" custT="1"/>
      <dgm:spPr/>
      <dgm:t>
        <a:bodyPr/>
        <a:lstStyle/>
        <a:p>
          <a:r>
            <a:rPr lang="cs-CZ" sz="1100" dirty="0" smtClean="0"/>
            <a:t>Pojištění vývozního odběratelského úvěru</a:t>
          </a:r>
          <a:endParaRPr lang="cs-CZ" sz="1100" dirty="0"/>
        </a:p>
      </dgm:t>
    </dgm:pt>
    <dgm:pt modelId="{B25C3C02-32D6-4A3D-A965-6601F77626B3}" type="sibTrans" cxnId="{8111C2B6-B884-47E5-95C7-1AEEF15FB50F}">
      <dgm:prSet/>
      <dgm:spPr/>
      <dgm:t>
        <a:bodyPr/>
        <a:lstStyle/>
        <a:p>
          <a:r>
            <a:rPr lang="cs-CZ" dirty="0" smtClean="0"/>
            <a:t>Pojištění zahraničních investic</a:t>
          </a:r>
          <a:endParaRPr lang="cs-CZ" dirty="0"/>
        </a:p>
      </dgm:t>
    </dgm:pt>
    <dgm:pt modelId="{6484B2BC-6423-4698-BF88-FB77835384DC}" type="parTrans" cxnId="{8111C2B6-B884-47E5-95C7-1AEEF15FB50F}">
      <dgm:prSet/>
      <dgm:spPr/>
      <dgm:t>
        <a:bodyPr/>
        <a:lstStyle/>
        <a:p>
          <a:endParaRPr lang="cs-CZ"/>
        </a:p>
      </dgm:t>
    </dgm:pt>
    <dgm:pt modelId="{38B3D472-EBA1-4AF9-8D7F-0479A97CEAD6}">
      <dgm:prSet phldrT="[Text]" custT="1"/>
      <dgm:spPr>
        <a:noFill/>
      </dgm:spPr>
      <dgm:t>
        <a:bodyPr/>
        <a:lstStyle/>
        <a:p>
          <a:endParaRPr lang="cs-CZ" sz="1600" dirty="0"/>
        </a:p>
      </dgm:t>
    </dgm:pt>
    <dgm:pt modelId="{49E7DEF1-DC05-4EA4-A1E5-1F7D6CAC4DFA}" type="sibTrans" cxnId="{EC00D68D-7CA1-4960-9D81-F84DB52E6BD1}">
      <dgm:prSet/>
      <dgm:spPr/>
      <dgm:t>
        <a:bodyPr/>
        <a:lstStyle/>
        <a:p>
          <a:r>
            <a:rPr lang="cs-CZ" dirty="0" smtClean="0"/>
            <a:t>Pojištění úvěru na předexportní financování</a:t>
          </a:r>
          <a:endParaRPr lang="cs-CZ" dirty="0"/>
        </a:p>
      </dgm:t>
    </dgm:pt>
    <dgm:pt modelId="{9F9CA25A-5AAE-42D9-882C-5D9F1BB45327}" type="parTrans" cxnId="{EC00D68D-7CA1-4960-9D81-F84DB52E6BD1}">
      <dgm:prSet/>
      <dgm:spPr/>
      <dgm:t>
        <a:bodyPr/>
        <a:lstStyle/>
        <a:p>
          <a:endParaRPr lang="cs-CZ"/>
        </a:p>
      </dgm:t>
    </dgm:pt>
    <dgm:pt modelId="{94CA9070-B9FA-442A-AB8E-39151BCD69B8}" type="pres">
      <dgm:prSet presAssocID="{EEBAA10C-B76D-4E62-AA49-ADDA5B0C5C3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856BB544-B520-4197-87C3-15BBB753E7CC}" type="pres">
      <dgm:prSet presAssocID="{38B3D472-EBA1-4AF9-8D7F-0479A97CEAD6}" presName="composite" presStyleCnt="0"/>
      <dgm:spPr/>
    </dgm:pt>
    <dgm:pt modelId="{BB69669E-25EA-403A-AC4F-39DEDCCD6417}" type="pres">
      <dgm:prSet presAssocID="{38B3D472-EBA1-4AF9-8D7F-0479A97CEAD6}" presName="Parent1" presStyleLbl="node1" presStyleIdx="0" presStyleCnt="8" custFlipVert="1" custFlipHor="1" custScaleX="34852" custScaleY="35246" custLinFactX="-100000" custLinFactNeighborX="-137827" custLinFactNeighborY="829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39EBC3-9E79-44B0-8493-6A4770641ECF}" type="pres">
      <dgm:prSet presAssocID="{38B3D472-EBA1-4AF9-8D7F-0479A97CEAD6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7C6059-46A9-4335-BC00-556FE4565D97}" type="pres">
      <dgm:prSet presAssocID="{38B3D472-EBA1-4AF9-8D7F-0479A97CEAD6}" presName="BalanceSpacing" presStyleCnt="0"/>
      <dgm:spPr/>
    </dgm:pt>
    <dgm:pt modelId="{9C95FA57-874C-4F82-92F4-E9D5EEDF226E}" type="pres">
      <dgm:prSet presAssocID="{38B3D472-EBA1-4AF9-8D7F-0479A97CEAD6}" presName="BalanceSpacing1" presStyleCnt="0"/>
      <dgm:spPr/>
    </dgm:pt>
    <dgm:pt modelId="{088818EC-8454-4C13-80B4-F6BAE39B147A}" type="pres">
      <dgm:prSet presAssocID="{49E7DEF1-DC05-4EA4-A1E5-1F7D6CAC4DFA}" presName="Accent1Text" presStyleLbl="node1" presStyleIdx="1" presStyleCnt="8" custLinFactY="100000" custLinFactNeighborX="51205" custLinFactNeighborY="157296"/>
      <dgm:spPr/>
      <dgm:t>
        <a:bodyPr/>
        <a:lstStyle/>
        <a:p>
          <a:endParaRPr lang="cs-CZ"/>
        </a:p>
      </dgm:t>
    </dgm:pt>
    <dgm:pt modelId="{8B5F8E26-B244-4C98-B879-8A7E4A2AD687}" type="pres">
      <dgm:prSet presAssocID="{49E7DEF1-DC05-4EA4-A1E5-1F7D6CAC4DFA}" presName="spaceBetweenRectangles" presStyleCnt="0"/>
      <dgm:spPr/>
    </dgm:pt>
    <dgm:pt modelId="{F28BAA8C-769E-4426-B315-7BFA5A60F58F}" type="pres">
      <dgm:prSet presAssocID="{D37BC026-2602-437D-B14B-5A8EFE533409}" presName="composite" presStyleCnt="0"/>
      <dgm:spPr/>
    </dgm:pt>
    <dgm:pt modelId="{D1771458-9F3A-47BB-8723-E429E827D8BB}" type="pres">
      <dgm:prSet presAssocID="{D37BC026-2602-437D-B14B-5A8EFE533409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DB397E-88B1-404F-8457-3515DA20F68B}" type="pres">
      <dgm:prSet presAssocID="{D37BC026-2602-437D-B14B-5A8EFE53340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27E7F2-36A1-4070-9E6A-C9FA50336387}" type="pres">
      <dgm:prSet presAssocID="{D37BC026-2602-437D-B14B-5A8EFE533409}" presName="BalanceSpacing" presStyleCnt="0"/>
      <dgm:spPr/>
    </dgm:pt>
    <dgm:pt modelId="{48FCE60E-48C8-41ED-B490-187760C18D3D}" type="pres">
      <dgm:prSet presAssocID="{D37BC026-2602-437D-B14B-5A8EFE533409}" presName="BalanceSpacing1" presStyleCnt="0"/>
      <dgm:spPr/>
    </dgm:pt>
    <dgm:pt modelId="{12668DA0-F39D-419B-BDFC-55C1BB64260B}" type="pres">
      <dgm:prSet presAssocID="{88123873-F982-4260-8C34-F9FBFE769A5A}" presName="Accent1Text" presStyleLbl="node1" presStyleIdx="3" presStyleCnt="8"/>
      <dgm:spPr/>
      <dgm:t>
        <a:bodyPr/>
        <a:lstStyle/>
        <a:p>
          <a:endParaRPr lang="cs-CZ"/>
        </a:p>
      </dgm:t>
    </dgm:pt>
    <dgm:pt modelId="{D350235C-CEAD-48BA-B16B-614118A707F7}" type="pres">
      <dgm:prSet presAssocID="{88123873-F982-4260-8C34-F9FBFE769A5A}" presName="spaceBetweenRectangles" presStyleCnt="0"/>
      <dgm:spPr/>
    </dgm:pt>
    <dgm:pt modelId="{97DAEF27-7841-4314-A247-710BDEBEAC78}" type="pres">
      <dgm:prSet presAssocID="{2AF932A7-5BA1-4B01-AF45-960CE0C793B5}" presName="composite" presStyleCnt="0"/>
      <dgm:spPr/>
    </dgm:pt>
    <dgm:pt modelId="{CE6EB85B-BD4B-485A-9450-9AC97952266F}" type="pres">
      <dgm:prSet presAssocID="{2AF932A7-5BA1-4B01-AF45-960CE0C793B5}" presName="Parent1" presStyleLbl="node1" presStyleIdx="4" presStyleCnt="8" custLinFactX="-12286" custLinFactNeighborX="-100000" custLinFactNeighborY="-8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F01EB6-183C-4FC2-A427-741FE9152522}" type="pres">
      <dgm:prSet presAssocID="{2AF932A7-5BA1-4B01-AF45-960CE0C793B5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33E018-3DFA-41BA-863A-52F845E6639B}" type="pres">
      <dgm:prSet presAssocID="{2AF932A7-5BA1-4B01-AF45-960CE0C793B5}" presName="BalanceSpacing" presStyleCnt="0"/>
      <dgm:spPr/>
    </dgm:pt>
    <dgm:pt modelId="{2DD2C959-1E10-44E2-A4F6-94F0DCC5E276}" type="pres">
      <dgm:prSet presAssocID="{2AF932A7-5BA1-4B01-AF45-960CE0C793B5}" presName="BalanceSpacing1" presStyleCnt="0"/>
      <dgm:spPr/>
    </dgm:pt>
    <dgm:pt modelId="{54E83C37-90BA-41B9-B333-BEE108DD3BF9}" type="pres">
      <dgm:prSet presAssocID="{65DE7AD1-609F-42D3-AE26-C03617B816B3}" presName="Accent1Text" presStyleLbl="node1" presStyleIdx="5" presStyleCnt="8" custLinFactX="6191" custLinFactNeighborX="100000" custLinFactNeighborY="-889"/>
      <dgm:spPr/>
      <dgm:t>
        <a:bodyPr/>
        <a:lstStyle/>
        <a:p>
          <a:endParaRPr lang="cs-CZ"/>
        </a:p>
      </dgm:t>
    </dgm:pt>
    <dgm:pt modelId="{EDAAE1FE-1DF4-40A3-AF8A-200FDB38A041}" type="pres">
      <dgm:prSet presAssocID="{65DE7AD1-609F-42D3-AE26-C03617B816B3}" presName="spaceBetweenRectangles" presStyleCnt="0"/>
      <dgm:spPr/>
    </dgm:pt>
    <dgm:pt modelId="{F3AA8AA8-C737-4784-8402-64627E8AEAD0}" type="pres">
      <dgm:prSet presAssocID="{FE30E3FF-D66F-43AA-BACB-F86185D5C953}" presName="composite" presStyleCnt="0"/>
      <dgm:spPr/>
    </dgm:pt>
    <dgm:pt modelId="{900E5AAA-E86A-493B-8D74-752F69879DE9}" type="pres">
      <dgm:prSet presAssocID="{FE30E3FF-D66F-43AA-BACB-F86185D5C953}" presName="Parent1" presStyleLbl="node1" presStyleIdx="6" presStyleCnt="8" custLinFactX="64251" custLinFactNeighborX="100000" custLinFactNeighborY="-863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62CD2D-FAA3-49A7-8E35-D9288E60E1C2}" type="pres">
      <dgm:prSet presAssocID="{FE30E3FF-D66F-43AA-BACB-F86185D5C953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D0287CF-0828-4D61-AEBB-A9B6852EB2A1}" type="pres">
      <dgm:prSet presAssocID="{FE30E3FF-D66F-43AA-BACB-F86185D5C953}" presName="BalanceSpacing" presStyleCnt="0"/>
      <dgm:spPr/>
    </dgm:pt>
    <dgm:pt modelId="{FB7470A4-F9B7-4939-97C4-5385C3BE8A1B}" type="pres">
      <dgm:prSet presAssocID="{FE30E3FF-D66F-43AA-BACB-F86185D5C953}" presName="BalanceSpacing1" presStyleCnt="0"/>
      <dgm:spPr/>
    </dgm:pt>
    <dgm:pt modelId="{74F9CF22-6C14-47E7-AF16-9511E056D0D5}" type="pres">
      <dgm:prSet presAssocID="{B25C3C02-32D6-4A3D-A965-6601F77626B3}" presName="Accent1Text" presStyleLbl="node1" presStyleIdx="7" presStyleCnt="8"/>
      <dgm:spPr/>
      <dgm:t>
        <a:bodyPr/>
        <a:lstStyle/>
        <a:p>
          <a:endParaRPr lang="cs-CZ"/>
        </a:p>
      </dgm:t>
    </dgm:pt>
  </dgm:ptLst>
  <dgm:cxnLst>
    <dgm:cxn modelId="{D8BE8E5D-2BB9-45B1-B71A-A2183DB0CF35}" type="presOf" srcId="{65DE7AD1-609F-42D3-AE26-C03617B816B3}" destId="{54E83C37-90BA-41B9-B333-BEE108DD3BF9}" srcOrd="0" destOrd="0" presId="urn:microsoft.com/office/officeart/2008/layout/AlternatingHexagons"/>
    <dgm:cxn modelId="{1E1BC76B-2B72-4CBC-A3C8-5D0EE45F2359}" type="presOf" srcId="{88123873-F982-4260-8C34-F9FBFE769A5A}" destId="{12668DA0-F39D-419B-BDFC-55C1BB64260B}" srcOrd="0" destOrd="0" presId="urn:microsoft.com/office/officeart/2008/layout/AlternatingHexagons"/>
    <dgm:cxn modelId="{8ABAD290-0714-41AB-8640-5F157C9E37DC}" type="presOf" srcId="{FE30E3FF-D66F-43AA-BACB-F86185D5C953}" destId="{900E5AAA-E86A-493B-8D74-752F69879DE9}" srcOrd="0" destOrd="0" presId="urn:microsoft.com/office/officeart/2008/layout/AlternatingHexagons"/>
    <dgm:cxn modelId="{E48C06FD-FC32-4451-8811-DDD27AC06218}" type="presOf" srcId="{EEBAA10C-B76D-4E62-AA49-ADDA5B0C5C34}" destId="{94CA9070-B9FA-442A-AB8E-39151BCD69B8}" srcOrd="0" destOrd="0" presId="urn:microsoft.com/office/officeart/2008/layout/AlternatingHexagons"/>
    <dgm:cxn modelId="{12F56AA0-146B-49AD-ACF2-70B1CFEC5547}" srcId="{EEBAA10C-B76D-4E62-AA49-ADDA5B0C5C34}" destId="{D37BC026-2602-437D-B14B-5A8EFE533409}" srcOrd="1" destOrd="0" parTransId="{6E9ACFBD-8228-4183-A99D-AE9DF3DAE37F}" sibTransId="{88123873-F982-4260-8C34-F9FBFE769A5A}"/>
    <dgm:cxn modelId="{5F3B7556-23A3-4936-97BF-A8582AAC10B5}" type="presOf" srcId="{2AF932A7-5BA1-4B01-AF45-960CE0C793B5}" destId="{CE6EB85B-BD4B-485A-9450-9AC97952266F}" srcOrd="0" destOrd="0" presId="urn:microsoft.com/office/officeart/2008/layout/AlternatingHexagons"/>
    <dgm:cxn modelId="{3CF4DDB2-3C32-4796-A3D0-C75D2D5D08A7}" type="presOf" srcId="{D37BC026-2602-437D-B14B-5A8EFE533409}" destId="{D1771458-9F3A-47BB-8723-E429E827D8BB}" srcOrd="0" destOrd="0" presId="urn:microsoft.com/office/officeart/2008/layout/AlternatingHexagons"/>
    <dgm:cxn modelId="{6BEA1368-7B5F-41A8-B6C7-AB29DEE4B343}" type="presOf" srcId="{B25C3C02-32D6-4A3D-A965-6601F77626B3}" destId="{74F9CF22-6C14-47E7-AF16-9511E056D0D5}" srcOrd="0" destOrd="0" presId="urn:microsoft.com/office/officeart/2008/layout/AlternatingHexagons"/>
    <dgm:cxn modelId="{EC00D68D-7CA1-4960-9D81-F84DB52E6BD1}" srcId="{EEBAA10C-B76D-4E62-AA49-ADDA5B0C5C34}" destId="{38B3D472-EBA1-4AF9-8D7F-0479A97CEAD6}" srcOrd="0" destOrd="0" parTransId="{9F9CA25A-5AAE-42D9-882C-5D9F1BB45327}" sibTransId="{49E7DEF1-DC05-4EA4-A1E5-1F7D6CAC4DFA}"/>
    <dgm:cxn modelId="{CFC0C7E9-BCAC-407A-BAB0-11A566A0100D}" type="presOf" srcId="{38B3D472-EBA1-4AF9-8D7F-0479A97CEAD6}" destId="{BB69669E-25EA-403A-AC4F-39DEDCCD6417}" srcOrd="0" destOrd="0" presId="urn:microsoft.com/office/officeart/2008/layout/AlternatingHexagons"/>
    <dgm:cxn modelId="{782D8C60-6766-45B1-B834-F9F2EEF25DF1}" type="presOf" srcId="{49E7DEF1-DC05-4EA4-A1E5-1F7D6CAC4DFA}" destId="{088818EC-8454-4C13-80B4-F6BAE39B147A}" srcOrd="0" destOrd="0" presId="urn:microsoft.com/office/officeart/2008/layout/AlternatingHexagons"/>
    <dgm:cxn modelId="{8111C2B6-B884-47E5-95C7-1AEEF15FB50F}" srcId="{EEBAA10C-B76D-4E62-AA49-ADDA5B0C5C34}" destId="{FE30E3FF-D66F-43AA-BACB-F86185D5C953}" srcOrd="3" destOrd="0" parTransId="{6484B2BC-6423-4698-BF88-FB77835384DC}" sibTransId="{B25C3C02-32D6-4A3D-A965-6601F77626B3}"/>
    <dgm:cxn modelId="{44E21035-9474-4CE3-B375-F1B5DCF9A6E8}" srcId="{EEBAA10C-B76D-4E62-AA49-ADDA5B0C5C34}" destId="{2AF932A7-5BA1-4B01-AF45-960CE0C793B5}" srcOrd="2" destOrd="0" parTransId="{98C960DF-E208-44C1-9CCD-F5AAFBF13026}" sibTransId="{65DE7AD1-609F-42D3-AE26-C03617B816B3}"/>
    <dgm:cxn modelId="{884FCF3D-13F6-405D-AF9E-D5DCC303BB90}" type="presParOf" srcId="{94CA9070-B9FA-442A-AB8E-39151BCD69B8}" destId="{856BB544-B520-4197-87C3-15BBB753E7CC}" srcOrd="0" destOrd="0" presId="urn:microsoft.com/office/officeart/2008/layout/AlternatingHexagons"/>
    <dgm:cxn modelId="{4FC97908-FBCC-4C2F-868E-85214639F2C6}" type="presParOf" srcId="{856BB544-B520-4197-87C3-15BBB753E7CC}" destId="{BB69669E-25EA-403A-AC4F-39DEDCCD6417}" srcOrd="0" destOrd="0" presId="urn:microsoft.com/office/officeart/2008/layout/AlternatingHexagons"/>
    <dgm:cxn modelId="{BB61C287-1656-4914-9700-F6FAB6984D70}" type="presParOf" srcId="{856BB544-B520-4197-87C3-15BBB753E7CC}" destId="{D139EBC3-9E79-44B0-8493-6A4770641ECF}" srcOrd="1" destOrd="0" presId="urn:microsoft.com/office/officeart/2008/layout/AlternatingHexagons"/>
    <dgm:cxn modelId="{FD7B8928-AE1A-4893-9466-EF74D816CA7A}" type="presParOf" srcId="{856BB544-B520-4197-87C3-15BBB753E7CC}" destId="{B67C6059-46A9-4335-BC00-556FE4565D97}" srcOrd="2" destOrd="0" presId="urn:microsoft.com/office/officeart/2008/layout/AlternatingHexagons"/>
    <dgm:cxn modelId="{BC7BABAF-4AD8-4066-8D95-9CEA8AB69AB8}" type="presParOf" srcId="{856BB544-B520-4197-87C3-15BBB753E7CC}" destId="{9C95FA57-874C-4F82-92F4-E9D5EEDF226E}" srcOrd="3" destOrd="0" presId="urn:microsoft.com/office/officeart/2008/layout/AlternatingHexagons"/>
    <dgm:cxn modelId="{72181823-D71D-406D-B9B3-004A91DDE7FD}" type="presParOf" srcId="{856BB544-B520-4197-87C3-15BBB753E7CC}" destId="{088818EC-8454-4C13-80B4-F6BAE39B147A}" srcOrd="4" destOrd="0" presId="urn:microsoft.com/office/officeart/2008/layout/AlternatingHexagons"/>
    <dgm:cxn modelId="{6A7114F0-20F0-4CC4-9477-ADFA6A4F45CF}" type="presParOf" srcId="{94CA9070-B9FA-442A-AB8E-39151BCD69B8}" destId="{8B5F8E26-B244-4C98-B879-8A7E4A2AD687}" srcOrd="1" destOrd="0" presId="urn:microsoft.com/office/officeart/2008/layout/AlternatingHexagons"/>
    <dgm:cxn modelId="{27CA7108-08F0-4E97-9BF4-9B8D472B1CDF}" type="presParOf" srcId="{94CA9070-B9FA-442A-AB8E-39151BCD69B8}" destId="{F28BAA8C-769E-4426-B315-7BFA5A60F58F}" srcOrd="2" destOrd="0" presId="urn:microsoft.com/office/officeart/2008/layout/AlternatingHexagons"/>
    <dgm:cxn modelId="{0FC943BE-4F0F-44D9-9D4E-9EEE76446399}" type="presParOf" srcId="{F28BAA8C-769E-4426-B315-7BFA5A60F58F}" destId="{D1771458-9F3A-47BB-8723-E429E827D8BB}" srcOrd="0" destOrd="0" presId="urn:microsoft.com/office/officeart/2008/layout/AlternatingHexagons"/>
    <dgm:cxn modelId="{E5234850-0A74-4BE9-BA27-6009C6585D75}" type="presParOf" srcId="{F28BAA8C-769E-4426-B315-7BFA5A60F58F}" destId="{A0DB397E-88B1-404F-8457-3515DA20F68B}" srcOrd="1" destOrd="0" presId="urn:microsoft.com/office/officeart/2008/layout/AlternatingHexagons"/>
    <dgm:cxn modelId="{D21FCE25-B48A-4141-8A1A-F7FC17411556}" type="presParOf" srcId="{F28BAA8C-769E-4426-B315-7BFA5A60F58F}" destId="{8C27E7F2-36A1-4070-9E6A-C9FA50336387}" srcOrd="2" destOrd="0" presId="urn:microsoft.com/office/officeart/2008/layout/AlternatingHexagons"/>
    <dgm:cxn modelId="{471DA89D-69F6-4483-B0D4-2DB87AE4E760}" type="presParOf" srcId="{F28BAA8C-769E-4426-B315-7BFA5A60F58F}" destId="{48FCE60E-48C8-41ED-B490-187760C18D3D}" srcOrd="3" destOrd="0" presId="urn:microsoft.com/office/officeart/2008/layout/AlternatingHexagons"/>
    <dgm:cxn modelId="{20D53CCF-8AC0-410F-92AB-A8586A758146}" type="presParOf" srcId="{F28BAA8C-769E-4426-B315-7BFA5A60F58F}" destId="{12668DA0-F39D-419B-BDFC-55C1BB64260B}" srcOrd="4" destOrd="0" presId="urn:microsoft.com/office/officeart/2008/layout/AlternatingHexagons"/>
    <dgm:cxn modelId="{B03B6ABD-90A0-4003-BF9D-3E1840434FBF}" type="presParOf" srcId="{94CA9070-B9FA-442A-AB8E-39151BCD69B8}" destId="{D350235C-CEAD-48BA-B16B-614118A707F7}" srcOrd="3" destOrd="0" presId="urn:microsoft.com/office/officeart/2008/layout/AlternatingHexagons"/>
    <dgm:cxn modelId="{DC77E4ED-5048-47EA-BB89-72F9B2FBE080}" type="presParOf" srcId="{94CA9070-B9FA-442A-AB8E-39151BCD69B8}" destId="{97DAEF27-7841-4314-A247-710BDEBEAC78}" srcOrd="4" destOrd="0" presId="urn:microsoft.com/office/officeart/2008/layout/AlternatingHexagons"/>
    <dgm:cxn modelId="{FA340034-D380-4B79-921D-FD8FD9D0A300}" type="presParOf" srcId="{97DAEF27-7841-4314-A247-710BDEBEAC78}" destId="{CE6EB85B-BD4B-485A-9450-9AC97952266F}" srcOrd="0" destOrd="0" presId="urn:microsoft.com/office/officeart/2008/layout/AlternatingHexagons"/>
    <dgm:cxn modelId="{EE46EB64-DF3F-45B3-A8B4-29E4E60138A2}" type="presParOf" srcId="{97DAEF27-7841-4314-A247-710BDEBEAC78}" destId="{E8F01EB6-183C-4FC2-A427-741FE9152522}" srcOrd="1" destOrd="0" presId="urn:microsoft.com/office/officeart/2008/layout/AlternatingHexagons"/>
    <dgm:cxn modelId="{487913F3-76F8-4064-9929-B3D07538B27C}" type="presParOf" srcId="{97DAEF27-7841-4314-A247-710BDEBEAC78}" destId="{D433E018-3DFA-41BA-863A-52F845E6639B}" srcOrd="2" destOrd="0" presId="urn:microsoft.com/office/officeart/2008/layout/AlternatingHexagons"/>
    <dgm:cxn modelId="{426DE5F6-EF7D-408D-BB76-31F7F8390B2D}" type="presParOf" srcId="{97DAEF27-7841-4314-A247-710BDEBEAC78}" destId="{2DD2C959-1E10-44E2-A4F6-94F0DCC5E276}" srcOrd="3" destOrd="0" presId="urn:microsoft.com/office/officeart/2008/layout/AlternatingHexagons"/>
    <dgm:cxn modelId="{44ED1243-CF9D-4F30-852B-7F07741594D6}" type="presParOf" srcId="{97DAEF27-7841-4314-A247-710BDEBEAC78}" destId="{54E83C37-90BA-41B9-B333-BEE108DD3BF9}" srcOrd="4" destOrd="0" presId="urn:microsoft.com/office/officeart/2008/layout/AlternatingHexagons"/>
    <dgm:cxn modelId="{9D0A16ED-CEDA-412F-8E2F-C3B8E3BFD7DE}" type="presParOf" srcId="{94CA9070-B9FA-442A-AB8E-39151BCD69B8}" destId="{EDAAE1FE-1DF4-40A3-AF8A-200FDB38A041}" srcOrd="5" destOrd="0" presId="urn:microsoft.com/office/officeart/2008/layout/AlternatingHexagons"/>
    <dgm:cxn modelId="{E2DAF707-DF51-450F-B242-C0153DA815EB}" type="presParOf" srcId="{94CA9070-B9FA-442A-AB8E-39151BCD69B8}" destId="{F3AA8AA8-C737-4784-8402-64627E8AEAD0}" srcOrd="6" destOrd="0" presId="urn:microsoft.com/office/officeart/2008/layout/AlternatingHexagons"/>
    <dgm:cxn modelId="{10A83689-2829-4836-87AE-1FB870C64E99}" type="presParOf" srcId="{F3AA8AA8-C737-4784-8402-64627E8AEAD0}" destId="{900E5AAA-E86A-493B-8D74-752F69879DE9}" srcOrd="0" destOrd="0" presId="urn:microsoft.com/office/officeart/2008/layout/AlternatingHexagons"/>
    <dgm:cxn modelId="{0247316E-203D-4E52-936B-13496506DFF9}" type="presParOf" srcId="{F3AA8AA8-C737-4784-8402-64627E8AEAD0}" destId="{C862CD2D-FAA3-49A7-8E35-D9288E60E1C2}" srcOrd="1" destOrd="0" presId="urn:microsoft.com/office/officeart/2008/layout/AlternatingHexagons"/>
    <dgm:cxn modelId="{BA4DEE54-44F6-4A4D-A27B-EE33923F7C16}" type="presParOf" srcId="{F3AA8AA8-C737-4784-8402-64627E8AEAD0}" destId="{8D0287CF-0828-4D61-AEBB-A9B6852EB2A1}" srcOrd="2" destOrd="0" presId="urn:microsoft.com/office/officeart/2008/layout/AlternatingHexagons"/>
    <dgm:cxn modelId="{893BA873-6E65-41FC-A0CF-3A700AAAF2F5}" type="presParOf" srcId="{F3AA8AA8-C737-4784-8402-64627E8AEAD0}" destId="{FB7470A4-F9B7-4939-97C4-5385C3BE8A1B}" srcOrd="3" destOrd="0" presId="urn:microsoft.com/office/officeart/2008/layout/AlternatingHexagons"/>
    <dgm:cxn modelId="{9BC4527D-52AA-44F9-ADA1-C4073A5ED6FB}" type="presParOf" srcId="{F3AA8AA8-C737-4784-8402-64627E8AEAD0}" destId="{74F9CF22-6C14-47E7-AF16-9511E056D0D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3F0E-0A64-41F2-8F05-06634E94755A}" type="datetimeFigureOut">
              <a:rPr lang="cs-CZ" smtClean="0"/>
              <a:pPr/>
              <a:t>25.5.2015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4958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378406"/>
            <a:ext cx="2944958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DC9F6-DA62-4103-BA3E-92E0EF6D51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39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73DC68B7-6FC8-40C7-AC10-4700000CB21E}" type="datetimeFigureOut">
              <a:rPr lang="cs-CZ" smtClean="0"/>
              <a:pPr/>
              <a:t>25.5.2015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03C3CA6F-974F-465D-801D-7CC4AE5DBF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17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908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48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48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511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609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540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483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786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804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79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bance jsem narazil, bez pojištění EGAPu mi úvěr neposkytne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95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540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54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287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54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287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838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524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855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890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524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60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956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>
                <a:solidFill>
                  <a:prstClr val="black"/>
                </a:solidFill>
              </a:rPr>
              <a:pPr/>
              <a:t>30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97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540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5245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3411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3854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3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71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71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718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148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14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4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algn="l">
              <a:spcAft>
                <a:spcPts val="2000"/>
              </a:spcAft>
              <a:buClr>
                <a:srgbClr val="CE352B"/>
              </a:buClr>
              <a:buFont typeface="Arial" pitchFamily="34" charset="0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7B03A-CD29-475E-8635-F6B8C32EC76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25.5.2015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7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_PROJEKTY\Pepa\Projekty\2012\EGAP_dodatečné úpravy PPT_12092\Prezentace1a_pouzij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59832" y="3140968"/>
            <a:ext cx="5472608" cy="100811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9832" y="4509120"/>
            <a:ext cx="4712568" cy="72008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31368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26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59ED-443C-454E-89D2-A633778F417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25.5.2015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763713" y="6381750"/>
            <a:ext cx="59055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1DEC11-A5C2-4463-B728-8591017B7658}" type="slidenum">
              <a:rPr lang="cs-CZ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4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ext a graf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4ADA-9EA1-48FD-9584-E22934E7456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25.5.2015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black">
                    <a:tint val="75000"/>
                  </a:prstClr>
                </a:solidFill>
              </a:rPr>
              <a:t>www.egap.cz</a:t>
            </a:r>
          </a:p>
        </p:txBody>
      </p:sp>
    </p:spTree>
    <p:extLst>
      <p:ext uri="{BB962C8B-B14F-4D97-AF65-F5344CB8AC3E}">
        <p14:creationId xmlns:p14="http://schemas.microsoft.com/office/powerpoint/2010/main" val="338728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ex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4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2BA59-B77F-49D1-AFAF-F3B1338A6BF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25.5.2015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7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 a graf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4AB7-01A3-413A-AF91-35A2F87561F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25.5.2015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3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graf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0" name="Zástupný symbol pro graf 7"/>
          <p:cNvSpPr>
            <a:spLocks noGrp="1"/>
          </p:cNvSpPr>
          <p:nvPr>
            <p:ph type="chart" sz="quarter" idx="19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1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3442-9AD8-458D-9C32-84BB349591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25.5.2015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7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graf 6"/>
          <p:cNvSpPr>
            <a:spLocks noGrp="1"/>
          </p:cNvSpPr>
          <p:nvPr>
            <p:ph type="chart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C993-11E6-421A-B456-EC7D2FF04D1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25.5.2015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2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tabul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8" name="Zástupný symbol pro tabulku 7"/>
          <p:cNvSpPr>
            <a:spLocks noGrp="1"/>
          </p:cNvSpPr>
          <p:nvPr>
            <p:ph type="tbl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827584" y="1988840"/>
            <a:ext cx="3672008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0BAB-BA1D-4D39-8087-80D4679F80D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25.5.2015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0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abulku 6"/>
          <p:cNvSpPr>
            <a:spLocks noGrp="1"/>
          </p:cNvSpPr>
          <p:nvPr>
            <p:ph type="tbl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7905-CD1A-45FC-89B5-9C707DC263F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25.5.2015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5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3F5C-C613-48B4-9F4B-3E2B9D27247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25.5.2015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0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E545-3025-4125-BBEC-44EC5FA594A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25.5.2015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7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:\A_PROJEKTY\Pepa\Projekty\2012\EGAP_dodatečné úpravy PPT_12092\Obrázek2D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339975" y="836613"/>
            <a:ext cx="6264275" cy="595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650" y="1989138"/>
            <a:ext cx="7845425" cy="396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67475" y="6356350"/>
            <a:ext cx="1057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82DF32-707B-4E58-A2B1-AE5C2760E88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25.5.2015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8316913" y="6381750"/>
            <a:ext cx="517525" cy="288925"/>
          </a:xfrm>
          <a:prstGeom prst="rect">
            <a:avLst/>
          </a:prstGeom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CF30EA-BB0B-4FC7-A8DC-E18C410DB840}" type="slidenum">
              <a:rPr lang="cs-CZ" sz="1600" b="0" smtClean="0">
                <a:solidFill>
                  <a:srgbClr val="313689"/>
                </a:solidFill>
              </a:rPr>
              <a:pPr>
                <a:defRPr/>
              </a:pPr>
              <a:t>‹#›</a:t>
            </a:fld>
            <a:endParaRPr lang="cs-CZ" sz="1600" b="0" dirty="0" smtClean="0">
              <a:solidFill>
                <a:srgbClr val="313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ipe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spc="20">
          <a:solidFill>
            <a:srgbClr val="CE352B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1800"/>
        </a:spcAft>
        <a:buClr>
          <a:srgbClr val="CE352B"/>
        </a:buClr>
        <a:buFont typeface="Arial" charset="0"/>
        <a:buChar char="•"/>
        <a:defRPr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9138" indent="-358775" algn="l" rtl="0" eaLnBrk="0" fontAlgn="base" hangingPunct="0">
        <a:spcBef>
          <a:spcPct val="0"/>
        </a:spcBef>
        <a:spcAft>
          <a:spcPts val="1400"/>
        </a:spcAft>
        <a:buClr>
          <a:srgbClr val="CE352B"/>
        </a:buClr>
        <a:buFont typeface="Arial" charset="0"/>
        <a:buChar char="•"/>
        <a:defRPr sz="14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3140968"/>
            <a:ext cx="6336704" cy="1008112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latin typeface="+mj-lt"/>
              </a:rPr>
              <a:t>Bereme na </a:t>
            </a:r>
            <a:r>
              <a:rPr lang="cs-CZ" sz="3200" b="1" smtClean="0">
                <a:latin typeface="+mj-lt"/>
              </a:rPr>
              <a:t>sebe vaše </a:t>
            </a:r>
            <a:r>
              <a:rPr lang="cs-CZ" sz="3200" b="1" dirty="0" smtClean="0">
                <a:latin typeface="+mj-lt"/>
              </a:rPr>
              <a:t>rizika</a:t>
            </a:r>
            <a:endParaRPr lang="cs-CZ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95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83768" y="745009"/>
            <a:ext cx="6264696" cy="595759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+mj-lt"/>
              </a:rPr>
              <a:t>Rok 2014 – pojištění do 37 zemí světa</a:t>
            </a:r>
            <a:endParaRPr lang="cs-CZ" sz="2800" b="1" dirty="0">
              <a:latin typeface="+mj-lt"/>
            </a:endParaRPr>
          </a:p>
        </p:txBody>
      </p:sp>
      <p:sp>
        <p:nvSpPr>
          <p:cNvPr id="9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2074444" cy="496855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bg1"/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</a:t>
            </a: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můžete využít našich služeb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496" y="6464369"/>
            <a:ext cx="613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tx2">
                    <a:lumMod val="75000"/>
                  </a:schemeClr>
                </a:solidFill>
              </a:rPr>
              <a:t>* zdroj: Exportní garanční a pojišťovací společnost, a.s.</a:t>
            </a:r>
            <a:endParaRPr lang="cs-CZ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C:\Users\HIKELOVA\AppData\Local\Microsoft\Windows\Temporary Internet Files\Content.Outlook\OE7BZ0G0\Svet 2014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t="2300" r="6045"/>
          <a:stretch/>
        </p:blipFill>
        <p:spPr bwMode="auto">
          <a:xfrm>
            <a:off x="2123728" y="1997967"/>
            <a:ext cx="6874751" cy="37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5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2074444" cy="496855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bg1"/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</a:t>
            </a: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můžete využít našich služeb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496" y="6464369"/>
            <a:ext cx="613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tx2">
                    <a:lumMod val="75000"/>
                  </a:schemeClr>
                </a:solidFill>
              </a:rPr>
              <a:t>* zdroj: Exportní garanční a pojišťovací společnost, a.s.</a:t>
            </a:r>
            <a:endParaRPr lang="cs-CZ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311485"/>
              </p:ext>
            </p:extLst>
          </p:nvPr>
        </p:nvGraphicFramePr>
        <p:xfrm>
          <a:off x="1547664" y="1772816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Nadpis 3"/>
          <p:cNvSpPr txBox="1">
            <a:spLocks/>
          </p:cNvSpPr>
          <p:nvPr/>
        </p:nvSpPr>
        <p:spPr>
          <a:xfrm>
            <a:off x="2339752" y="673001"/>
            <a:ext cx="6264696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spc="20">
                <a:solidFill>
                  <a:srgbClr val="CE352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352B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352B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352B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352B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sz="2800" b="1" kern="0" dirty="0" smtClean="0">
                <a:latin typeface="+mj-lt"/>
              </a:rPr>
              <a:t>Export do 37 zemí světa za 47,2 mld.</a:t>
            </a:r>
            <a:endParaRPr lang="cs-CZ" sz="2800" b="1" kern="0" dirty="0">
              <a:latin typeface="+mj-lt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375254"/>
              </p:ext>
            </p:extLst>
          </p:nvPr>
        </p:nvGraphicFramePr>
        <p:xfrm>
          <a:off x="2508895" y="2276872"/>
          <a:ext cx="61926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483768" y="162880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Teritoriální rozložení obchodních případů za rok 2014 </a:t>
            </a:r>
          </a:p>
        </p:txBody>
      </p:sp>
    </p:spTree>
    <p:extLst>
      <p:ext uri="{BB962C8B-B14F-4D97-AF65-F5344CB8AC3E}">
        <p14:creationId xmlns:p14="http://schemas.microsoft.com/office/powerpoint/2010/main" val="1965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+mj-lt"/>
              </a:rPr>
              <a:t>Doplňujeme komerční pojišťovny</a:t>
            </a:r>
            <a:endParaRPr lang="cs-CZ" sz="2800" b="1" dirty="0">
              <a:latin typeface="+mj-lt"/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2859197" y="1988838"/>
            <a:ext cx="5529227" cy="4257185"/>
            <a:chOff x="2859197" y="1988838"/>
            <a:chExt cx="5529227" cy="4257185"/>
          </a:xfrm>
        </p:grpSpPr>
        <p:grpSp>
          <p:nvGrpSpPr>
            <p:cNvPr id="15" name="Skupina 14"/>
            <p:cNvGrpSpPr/>
            <p:nvPr/>
          </p:nvGrpSpPr>
          <p:grpSpPr>
            <a:xfrm>
              <a:off x="3497215" y="2204864"/>
              <a:ext cx="4891209" cy="3384376"/>
              <a:chOff x="3569222" y="2564904"/>
              <a:chExt cx="4891209" cy="338437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3569222" y="2564904"/>
                <a:ext cx="4891209" cy="338437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2" name="Přímá spojnice 11"/>
              <p:cNvCxnSpPr>
                <a:stCxn id="10" idx="0"/>
                <a:endCxn id="10" idx="2"/>
              </p:cNvCxnSpPr>
              <p:nvPr/>
            </p:nvCxnSpPr>
            <p:spPr>
              <a:xfrm>
                <a:off x="6014827" y="2564904"/>
                <a:ext cx="0" cy="3384376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>
                <a:stCxn id="10" idx="1"/>
                <a:endCxn id="10" idx="3"/>
              </p:cNvCxnSpPr>
              <p:nvPr/>
            </p:nvCxnSpPr>
            <p:spPr>
              <a:xfrm>
                <a:off x="3569222" y="4257092"/>
                <a:ext cx="4891209" cy="0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ovéPole 15"/>
            <p:cNvSpPr txBox="1"/>
            <p:nvPr/>
          </p:nvSpPr>
          <p:spPr>
            <a:xfrm>
              <a:off x="3497215" y="5661248"/>
              <a:ext cx="24456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Tržně pojistitelné</a:t>
              </a:r>
            </a:p>
            <a:p>
              <a:pPr algn="ctr"/>
              <a:r>
                <a:rPr lang="cs-CZ" sz="1600" dirty="0" smtClean="0"/>
                <a:t> země</a:t>
              </a:r>
              <a:endParaRPr lang="cs-CZ" sz="1600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5942819" y="5661248"/>
              <a:ext cx="24456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Tržně nepojistitelné (rizikové) země</a:t>
              </a:r>
              <a:endParaRPr lang="cs-CZ" sz="1600" dirty="0"/>
            </a:p>
          </p:txBody>
        </p:sp>
        <p:sp>
          <p:nvSpPr>
            <p:cNvPr id="19" name="TextovéPole 18"/>
            <p:cNvSpPr txBox="1"/>
            <p:nvPr/>
          </p:nvSpPr>
          <p:spPr>
            <a:xfrm rot="16200000">
              <a:off x="1913393" y="4449478"/>
              <a:ext cx="24456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Krátkodobé</a:t>
              </a:r>
            </a:p>
            <a:p>
              <a:pPr algn="ctr"/>
              <a:r>
                <a:rPr lang="cs-CZ" sz="1600" dirty="0"/>
                <a:t>ú</a:t>
              </a:r>
              <a:r>
                <a:rPr lang="cs-CZ" sz="1600" dirty="0" smtClean="0"/>
                <a:t>věry (&lt; 2 roky)</a:t>
              </a:r>
              <a:endParaRPr lang="cs-CZ" sz="1600" dirty="0"/>
            </a:p>
          </p:txBody>
        </p:sp>
        <p:sp>
          <p:nvSpPr>
            <p:cNvPr id="20" name="TextovéPole 19"/>
            <p:cNvSpPr txBox="1"/>
            <p:nvPr/>
          </p:nvSpPr>
          <p:spPr>
            <a:xfrm rot="16200000">
              <a:off x="2056077" y="2807349"/>
              <a:ext cx="2160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Středně- a dlouhodobé úvěry (&gt; 2 roky)</a:t>
              </a:r>
              <a:endParaRPr lang="cs-CZ" sz="1400" dirty="0"/>
            </a:p>
          </p:txBody>
        </p:sp>
      </p:grpSp>
      <p:sp>
        <p:nvSpPr>
          <p:cNvPr id="9" name="Obdélník 8"/>
          <p:cNvSpPr/>
          <p:nvPr/>
        </p:nvSpPr>
        <p:spPr>
          <a:xfrm>
            <a:off x="3494547" y="3897052"/>
            <a:ext cx="2448272" cy="16921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Pojistí komerční pojišťovny</a:t>
            </a:r>
            <a:endParaRPr lang="cs-CZ" sz="2400" dirty="0"/>
          </a:p>
        </p:txBody>
      </p:sp>
      <p:sp>
        <p:nvSpPr>
          <p:cNvPr id="23" name="Pětiúhelník 22"/>
          <p:cNvSpPr/>
          <p:nvPr/>
        </p:nvSpPr>
        <p:spPr>
          <a:xfrm rot="10800000">
            <a:off x="3491881" y="2204864"/>
            <a:ext cx="2440270" cy="1692188"/>
          </a:xfrm>
          <a:prstGeom prst="homePlate">
            <a:avLst>
              <a:gd name="adj" fmla="val 31809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ětiúhelník 23"/>
          <p:cNvSpPr/>
          <p:nvPr/>
        </p:nvSpPr>
        <p:spPr>
          <a:xfrm rot="5400000">
            <a:off x="6329195" y="3528678"/>
            <a:ext cx="1692187" cy="2428937"/>
          </a:xfrm>
          <a:prstGeom prst="homePlate">
            <a:avLst>
              <a:gd name="adj" fmla="val 23249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941485" y="2204864"/>
            <a:ext cx="2448272" cy="16921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Pojistí</a:t>
            </a:r>
          </a:p>
          <a:p>
            <a:pPr algn="ctr"/>
            <a:r>
              <a:rPr lang="cs-CZ" sz="4000" dirty="0" smtClean="0"/>
              <a:t>EGAP</a:t>
            </a:r>
            <a:endParaRPr lang="cs-CZ" sz="4000" dirty="0"/>
          </a:p>
        </p:txBody>
      </p:sp>
      <p:sp>
        <p:nvSpPr>
          <p:cNvPr id="18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2074444" cy="496855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bg1"/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</a:t>
            </a: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můžete využít našich služeb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81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2074444" y="4221088"/>
            <a:ext cx="3073620" cy="20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54042473"/>
              </p:ext>
            </p:extLst>
          </p:nvPr>
        </p:nvGraphicFramePr>
        <p:xfrm>
          <a:off x="2160687" y="303069"/>
          <a:ext cx="7952854" cy="5847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56" y="663476"/>
            <a:ext cx="64135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bg1"/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</a:t>
            </a: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můžete využít našich služeb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5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8"/>
          </p:nvPr>
        </p:nvSpPr>
        <p:spPr>
          <a:xfrm>
            <a:off x="2339752" y="2132856"/>
            <a:ext cx="6048672" cy="4248472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Kdo jsme a čím se zabýváme</a:t>
            </a:r>
          </a:p>
          <a:p>
            <a:pPr>
              <a:buSzPct val="100000"/>
            </a:pPr>
            <a:r>
              <a:rPr lang="cs-CZ" sz="2000" dirty="0" smtClean="0">
                <a:latin typeface="+mn-lt"/>
              </a:rPr>
              <a:t>Jak využít našich služeb</a:t>
            </a:r>
          </a:p>
          <a:p>
            <a:pPr>
              <a:buSzPct val="100000"/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Jak fungujeme v praxi</a:t>
            </a:r>
            <a:endParaRPr lang="cs-CZ" sz="2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101" y="1412776"/>
            <a:ext cx="2111376" cy="4968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7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Podnikám v ČR, slušně prosperuji, ale…</a:t>
            </a:r>
            <a:endParaRPr lang="cs-CZ" sz="2800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39788"/>
            <a:ext cx="53530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339752" y="4244895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Jméno: Jan Kladívko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Činnost: výroba spojovacího materiálu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Právní forma: živnostník – fyzická osoba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Zákazníci: železářství, hobby markety v tuzemsku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19872" y="563163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…chci růst, exportovat na zahraniční trhy.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13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Republika je mi malá, jaké mám možnosti? 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79030" y="3897052"/>
            <a:ext cx="5737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Czech </a:t>
            </a:r>
            <a:r>
              <a:rPr lang="cs-CZ" dirty="0" err="1" smtClean="0"/>
              <a:t>Trade</a:t>
            </a:r>
            <a:r>
              <a:rPr lang="cs-CZ" dirty="0" smtClean="0"/>
              <a:t> (poradenství, znalost teritorií), Hospodářská komora, Mezinárodní obchodní komora…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Reklama, inzerce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Veletrhy, výstavy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Další možnosti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1" b="13711"/>
          <a:stretch/>
        </p:blipFill>
        <p:spPr bwMode="auto">
          <a:xfrm>
            <a:off x="4283969" y="1775298"/>
            <a:ext cx="4392487" cy="168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Povedlo se, mám zahraničního odběratele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39752" y="563163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0000"/>
                </a:solidFill>
              </a:rPr>
              <a:t>Jak ošetřím </a:t>
            </a:r>
            <a:r>
              <a:rPr lang="cs-CZ" sz="2400" b="1" dirty="0">
                <a:solidFill>
                  <a:srgbClr val="FF0000"/>
                </a:solidFill>
              </a:rPr>
              <a:t>rizika?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411760" y="3717032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Dodávám na zahraniční trh pravidelně v nasmlouvaných objemech, které rostou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Splatnost faktur je 2 měsíce od dodání výrobků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Výrobu jsem schopen financovat z vlastních zdrojů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Dostávám nadstandardně velkou objednávku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6" b="1478"/>
          <a:stretch/>
        </p:blipFill>
        <p:spPr bwMode="auto">
          <a:xfrm>
            <a:off x="4143524" y="1628800"/>
            <a:ext cx="4532932" cy="184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0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Pojištění vývozního dodavatelského úvěru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83768" y="4365104"/>
            <a:ext cx="619214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0" indent="-358775" algn="just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CE352B"/>
              </a:buClr>
              <a:buFont typeface="Arial" charset="0"/>
              <a:buChar char="•"/>
            </a:pPr>
            <a:r>
              <a:rPr lang="cs-CZ" sz="1400" dirty="0" smtClean="0">
                <a:solidFill>
                  <a:prstClr val="black"/>
                </a:solidFill>
                <a:cs typeface="Arial" charset="0"/>
              </a:rPr>
              <a:t>Pojištěným je vývozce</a:t>
            </a:r>
          </a:p>
          <a:p>
            <a:pPr marL="358775" lvl="0" indent="-358775" algn="just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CE352B"/>
              </a:buClr>
              <a:buFont typeface="Arial" charset="0"/>
              <a:buChar char="•"/>
            </a:pPr>
            <a:r>
              <a:rPr lang="cs-CZ" sz="1400" dirty="0" smtClean="0">
                <a:solidFill>
                  <a:prstClr val="black"/>
                </a:solidFill>
                <a:cs typeface="Arial" charset="0"/>
              </a:rPr>
              <a:t>Vývozním dodavatelským úvěrem je úvěr poskytnutý vývozcem zahraničnímu dovozci formou odkladu platby za dodané zboží nebo služby</a:t>
            </a:r>
          </a:p>
          <a:p>
            <a:pPr marL="358775" lvl="0" indent="-358775" algn="just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CE352B"/>
              </a:buClr>
              <a:buFont typeface="Arial" charset="0"/>
              <a:buChar char="•"/>
            </a:pPr>
            <a:r>
              <a:rPr lang="cs-CZ" sz="1400" dirty="0">
                <a:solidFill>
                  <a:prstClr val="black"/>
                </a:solidFill>
                <a:cs typeface="Arial" charset="0"/>
              </a:rPr>
              <a:t>S</a:t>
            </a:r>
            <a:r>
              <a:rPr lang="cs-CZ" sz="1400" dirty="0" smtClean="0">
                <a:solidFill>
                  <a:prstClr val="black"/>
                </a:solidFill>
                <a:cs typeface="Arial" charset="0"/>
              </a:rPr>
              <a:t>platnost pohledávek – krátkodobý úvěr do 2 let, nad 2 roky dlouhodobý úvěr</a:t>
            </a:r>
          </a:p>
          <a:p>
            <a:pPr marL="358775" lvl="0" indent="-358775" algn="just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CE352B"/>
              </a:buClr>
              <a:buFont typeface="Arial" charset="0"/>
              <a:buChar char="•"/>
            </a:pPr>
            <a:r>
              <a:rPr lang="cs-CZ" sz="1400" dirty="0" smtClean="0">
                <a:solidFill>
                  <a:prstClr val="black"/>
                </a:solidFill>
                <a:cs typeface="Arial" charset="0"/>
              </a:rPr>
              <a:t>Pojištění proti riziku, že zahraniční dovozce ve stanoveném termínu řádně nezaplatí celou dlužnou částku</a:t>
            </a:r>
            <a:endParaRPr lang="cs-CZ" sz="14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074" name="Picture 2" descr="C:\Documents and Settings\Královna\Plocha\obrB.png"/>
          <p:cNvPicPr>
            <a:picLocks noChangeAspect="1" noChangeArrowheads="1"/>
          </p:cNvPicPr>
          <p:nvPr/>
        </p:nvPicPr>
        <p:blipFill>
          <a:blip r:embed="rId3" cstate="print"/>
          <a:srcRect t="13153" b="16965"/>
          <a:stretch>
            <a:fillRect/>
          </a:stretch>
        </p:blipFill>
        <p:spPr bwMode="auto">
          <a:xfrm>
            <a:off x="2578199" y="1340768"/>
            <a:ext cx="6170265" cy="3046984"/>
          </a:xfrm>
          <a:prstGeom prst="rect">
            <a:avLst/>
          </a:prstGeom>
          <a:noFill/>
        </p:spPr>
      </p:pic>
      <p:sp>
        <p:nvSpPr>
          <p:cNvPr id="8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4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95" y="3843052"/>
            <a:ext cx="4294237" cy="217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Daří se mi, dodávám stále větší objemy výrobků na zahraniční trh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83768" y="1865727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Objem objednávek stále roste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Roste i počet odběratelů mých výrobků na zahraničním trhu</a:t>
            </a:r>
            <a:endParaRPr lang="cs-CZ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Splatnost faktur </a:t>
            </a:r>
            <a:r>
              <a:rPr lang="cs-CZ" dirty="0" smtClean="0">
                <a:solidFill>
                  <a:prstClr val="black"/>
                </a:solidFill>
              </a:rPr>
              <a:t>se rozvojem spolupráce prodlužuje</a:t>
            </a:r>
            <a:endParaRPr lang="cs-CZ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Díky růstu a splatnosti faktur už nejsem schopen výrobu </a:t>
            </a:r>
            <a:r>
              <a:rPr lang="cs-CZ" dirty="0">
                <a:solidFill>
                  <a:prstClr val="black"/>
                </a:solidFill>
              </a:rPr>
              <a:t>financovat z vlastních zdrojů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Potřebuju úvěr na provozní financování výroby pro export</a:t>
            </a:r>
            <a:endParaRPr lang="cs-CZ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39752" y="563163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0000"/>
                </a:solidFill>
              </a:rPr>
              <a:t>Jak mi EGAP pomůže?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0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26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8"/>
          </p:nvPr>
        </p:nvSpPr>
        <p:spPr>
          <a:xfrm>
            <a:off x="2339752" y="2132856"/>
            <a:ext cx="6048672" cy="4248472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cs-CZ" sz="2000" dirty="0" smtClean="0">
                <a:latin typeface="+mn-lt"/>
              </a:rPr>
              <a:t>Kdo jsme a čím se zabýváme</a:t>
            </a:r>
          </a:p>
          <a:p>
            <a:pPr>
              <a:buSzPct val="100000"/>
            </a:pPr>
            <a:r>
              <a:rPr lang="cs-CZ" sz="2000" dirty="0" smtClean="0">
                <a:latin typeface="+mn-lt"/>
              </a:rPr>
              <a:t>Jak využít našich služeb</a:t>
            </a:r>
          </a:p>
          <a:p>
            <a:pPr>
              <a:buSzPct val="100000"/>
            </a:pPr>
            <a:r>
              <a:rPr lang="cs-CZ" sz="2000" dirty="0" smtClean="0">
                <a:latin typeface="+mn-lt"/>
              </a:rPr>
              <a:t>Jak fungujeme v praxi</a:t>
            </a:r>
            <a:endParaRPr lang="cs-CZ" sz="2000" dirty="0">
              <a:latin typeface="+mn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+mj-lt"/>
              </a:rPr>
              <a:t>Na co se můžete těšit…</a:t>
            </a:r>
            <a:endParaRPr lang="cs-CZ" sz="2800" b="1" dirty="0">
              <a:latin typeface="+mj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" y="1412776"/>
            <a:ext cx="208597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5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Pojištění úvěru na předexportní financování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18387" r="4075" b="16800"/>
          <a:stretch/>
        </p:blipFill>
        <p:spPr bwMode="auto">
          <a:xfrm>
            <a:off x="2555776" y="1691023"/>
            <a:ext cx="5779368" cy="281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4797152"/>
            <a:ext cx="6192688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>
                <a:cs typeface="Arial" charset="0"/>
              </a:rPr>
              <a:t>Pojištěným je </a:t>
            </a:r>
            <a:r>
              <a:rPr lang="cs-CZ" sz="1400" dirty="0" smtClean="0">
                <a:cs typeface="Arial" charset="0"/>
              </a:rPr>
              <a:t>banka</a:t>
            </a:r>
            <a:endParaRPr lang="cs-CZ" sz="1400" dirty="0">
              <a:cs typeface="Arial" charset="0"/>
            </a:endParaRPr>
          </a:p>
          <a:p>
            <a:pPr marL="285750" indent="-28575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>
                <a:cs typeface="Arial" charset="0"/>
              </a:rPr>
              <a:t>Pojištění lze sjednat pouze v návaznosti na pojištění pohledávek z vývozního </a:t>
            </a:r>
            <a:r>
              <a:rPr lang="cs-CZ" sz="1400" dirty="0" smtClean="0">
                <a:cs typeface="Arial" charset="0"/>
              </a:rPr>
              <a:t>úvěru</a:t>
            </a:r>
            <a:endParaRPr lang="cs-CZ" sz="1400" dirty="0">
              <a:cs typeface="Arial" charset="0"/>
            </a:endParaRPr>
          </a:p>
          <a:p>
            <a:pPr marL="285750" indent="-28575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>
                <a:cs typeface="Arial" charset="0"/>
              </a:rPr>
              <a:t>Při délce splatnosti vývozního úvěru do 24 měsíců se pojišťuje předexportní úvěr na výrobu nejvýše do 85 % hodnoty </a:t>
            </a:r>
            <a:r>
              <a:rPr lang="cs-CZ" sz="1400" dirty="0" smtClean="0">
                <a:cs typeface="Arial" charset="0"/>
              </a:rPr>
              <a:t>vývozu</a:t>
            </a:r>
            <a:endParaRPr lang="cs-CZ" sz="1400" dirty="0">
              <a:cs typeface="Arial" charset="0"/>
            </a:endParaRPr>
          </a:p>
          <a:p>
            <a:pPr marL="285750" indent="-28575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>
                <a:cs typeface="Arial" charset="0"/>
              </a:rPr>
              <a:t>Při delší splatnosti je možné pojistit předexportní úvěr nejvýše do 75 % hodnoty </a:t>
            </a:r>
            <a:r>
              <a:rPr lang="cs-CZ" sz="1400" dirty="0" smtClean="0">
                <a:cs typeface="Arial" charset="0"/>
              </a:rPr>
              <a:t>vývozu</a:t>
            </a:r>
            <a:endParaRPr lang="cs-CZ" sz="1400" dirty="0">
              <a:cs typeface="Arial" charset="0"/>
            </a:endParaRPr>
          </a:p>
        </p:txBody>
      </p:sp>
      <p:sp>
        <p:nvSpPr>
          <p:cNvPr id="8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4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Specifická objednávka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83768" y="4150821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Dostávám velkou objednávku na výrobek, který je nestandardní a splňuje speciální požadavky odběratele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17" y="2060848"/>
            <a:ext cx="3333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64" y="5589240"/>
            <a:ext cx="6426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6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Pojištění výrobního rizika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39566" y="4350003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>
                <a:cs typeface="Arial" charset="0"/>
              </a:rPr>
              <a:t>Pojištěným je </a:t>
            </a:r>
            <a:r>
              <a:rPr lang="cs-CZ" sz="1400" dirty="0" smtClean="0">
                <a:cs typeface="Arial" charset="0"/>
              </a:rPr>
              <a:t>vývozce</a:t>
            </a:r>
          </a:p>
          <a:p>
            <a:pPr marL="285750" indent="-28575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 smtClean="0">
                <a:cs typeface="Arial" charset="0"/>
              </a:rPr>
              <a:t>Riziko </a:t>
            </a:r>
            <a:r>
              <a:rPr lang="cs-CZ" sz="1400" dirty="0">
                <a:cs typeface="Arial" charset="0"/>
              </a:rPr>
              <a:t>zrušení nebo přerušení smlouvy o vývozu ze strany zahraničního dovozce v průběhu </a:t>
            </a:r>
            <a:r>
              <a:rPr lang="cs-CZ" sz="1400" dirty="0" smtClean="0">
                <a:cs typeface="Arial" charset="0"/>
              </a:rPr>
              <a:t>výroby</a:t>
            </a:r>
          </a:p>
          <a:p>
            <a:pPr marL="285750" indent="-28575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 smtClean="0">
                <a:cs typeface="Arial" charset="0"/>
              </a:rPr>
              <a:t>Platební </a:t>
            </a:r>
            <a:r>
              <a:rPr lang="cs-CZ" sz="1400" dirty="0">
                <a:cs typeface="Arial" charset="0"/>
              </a:rPr>
              <a:t>neschopnost zahraničního </a:t>
            </a:r>
            <a:r>
              <a:rPr lang="cs-CZ" sz="1400" dirty="0" smtClean="0">
                <a:cs typeface="Arial" charset="0"/>
              </a:rPr>
              <a:t>dovozce, odmítnutí </a:t>
            </a:r>
            <a:r>
              <a:rPr lang="cs-CZ" sz="1400" dirty="0">
                <a:cs typeface="Arial" charset="0"/>
              </a:rPr>
              <a:t>převzít dodané zboží, </a:t>
            </a:r>
            <a:r>
              <a:rPr lang="cs-CZ" sz="1400" dirty="0" smtClean="0">
                <a:cs typeface="Arial" charset="0"/>
              </a:rPr>
              <a:t>nebo mohou </a:t>
            </a:r>
            <a:r>
              <a:rPr lang="cs-CZ" sz="1400" dirty="0">
                <a:cs typeface="Arial" charset="0"/>
              </a:rPr>
              <a:t>vyplývat také z politické, finanční nebo makroekonomické situace v zemi </a:t>
            </a:r>
            <a:r>
              <a:rPr lang="cs-CZ" sz="1400" dirty="0" smtClean="0">
                <a:cs typeface="Arial" charset="0"/>
              </a:rPr>
              <a:t>dovozce</a:t>
            </a:r>
          </a:p>
          <a:p>
            <a:pPr marL="285750" indent="-28575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 smtClean="0">
                <a:cs typeface="Arial" charset="0"/>
              </a:rPr>
              <a:t>Pojištění </a:t>
            </a:r>
            <a:r>
              <a:rPr lang="cs-CZ" sz="1400" dirty="0">
                <a:cs typeface="Arial" charset="0"/>
              </a:rPr>
              <a:t>kryje riziko vývozce, že v důsledku nemožnosti splnit smlouvu o vývozu utrpí finanční </a:t>
            </a:r>
            <a:r>
              <a:rPr lang="cs-CZ" sz="1400" dirty="0" smtClean="0">
                <a:cs typeface="Arial" charset="0"/>
              </a:rPr>
              <a:t>ztrátu</a:t>
            </a:r>
          </a:p>
          <a:p>
            <a:pPr marL="285750" indent="-28575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 smtClean="0">
                <a:cs typeface="Arial" charset="0"/>
              </a:rPr>
              <a:t>Může </a:t>
            </a:r>
            <a:r>
              <a:rPr lang="cs-CZ" sz="1400" dirty="0">
                <a:cs typeface="Arial" charset="0"/>
              </a:rPr>
              <a:t>být sjednáno buď </a:t>
            </a:r>
            <a:r>
              <a:rPr lang="cs-CZ" sz="1400" dirty="0" smtClean="0">
                <a:cs typeface="Arial" charset="0"/>
              </a:rPr>
              <a:t>samostatně (se zajištěním), </a:t>
            </a:r>
            <a:r>
              <a:rPr lang="cs-CZ" sz="1400" dirty="0">
                <a:cs typeface="Arial" charset="0"/>
              </a:rPr>
              <a:t>nebo v návaznosti na pojištění vývozního, případně </a:t>
            </a:r>
            <a:r>
              <a:rPr lang="cs-CZ" sz="1400" dirty="0" err="1">
                <a:cs typeface="Arial" charset="0"/>
              </a:rPr>
              <a:t>předexportního</a:t>
            </a:r>
            <a:r>
              <a:rPr lang="cs-CZ" sz="1400" dirty="0">
                <a:cs typeface="Arial" charset="0"/>
              </a:rPr>
              <a:t> </a:t>
            </a:r>
            <a:r>
              <a:rPr lang="cs-CZ" sz="1400" dirty="0" smtClean="0">
                <a:cs typeface="Arial" charset="0"/>
              </a:rPr>
              <a:t>úvěru</a:t>
            </a:r>
            <a:endParaRPr lang="cs-CZ" sz="1400" dirty="0"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94" y="1052736"/>
            <a:ext cx="550262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18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Vyplatí se mi vyrábět za hranicemi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39752" y="563163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0000"/>
                </a:solidFill>
              </a:rPr>
              <a:t>Jak mi EGAP pomůže?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83768" y="3557915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Objem objednávek </a:t>
            </a:r>
            <a:r>
              <a:rPr lang="cs-CZ" dirty="0" smtClean="0">
                <a:solidFill>
                  <a:prstClr val="black"/>
                </a:solidFill>
              </a:rPr>
              <a:t>i odběratelů v zemi, kam vyvážím, stále </a:t>
            </a:r>
            <a:r>
              <a:rPr lang="cs-CZ" dirty="0">
                <a:solidFill>
                  <a:prstClr val="black"/>
                </a:solidFill>
              </a:rPr>
              <a:t>roste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Spočítal jsem si, že se mi místo exportu vyplatí vyrábět v cílové zemi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Rozhoduji se, že v zahraničí postavím továrnu 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Budu potřebovat peníze na financování investice/výstavby nové továrny v zahraničí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628800"/>
            <a:ext cx="6048673" cy="176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6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>
                <a:latin typeface="+mj-lt"/>
              </a:rPr>
              <a:t>Pojištění investic českých právnických osob v zahraničí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55776" y="4894826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>
                <a:cs typeface="Arial" charset="0"/>
              </a:rPr>
              <a:t>Pojištěným je </a:t>
            </a:r>
            <a:r>
              <a:rPr lang="cs-CZ" sz="1400" dirty="0" smtClean="0">
                <a:cs typeface="Arial" charset="0"/>
              </a:rPr>
              <a:t>investor</a:t>
            </a: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 smtClean="0">
                <a:cs typeface="Arial" charset="0"/>
              </a:rPr>
              <a:t>Pouze </a:t>
            </a:r>
            <a:r>
              <a:rPr lang="cs-CZ" sz="1400" dirty="0">
                <a:cs typeface="Arial" charset="0"/>
              </a:rPr>
              <a:t>úvěr delší než 3 roky na pořízení investice </a:t>
            </a: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>
                <a:cs typeface="Arial" charset="0"/>
              </a:rPr>
              <a:t>Podmínkou pojištění je částečné financování investice z vlastních zdrojů </a:t>
            </a:r>
            <a:r>
              <a:rPr lang="cs-CZ" sz="1400" dirty="0" smtClean="0">
                <a:cs typeface="Arial" charset="0"/>
              </a:rPr>
              <a:t>investora</a:t>
            </a:r>
            <a:endParaRPr lang="cs-CZ" sz="1400" dirty="0">
              <a:cs typeface="Arial" charset="0"/>
            </a:endParaRP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>
                <a:cs typeface="Arial" charset="0"/>
              </a:rPr>
              <a:t>Posudek o vlivu investice na životní prostředí hostitelského </a:t>
            </a:r>
            <a:r>
              <a:rPr lang="cs-CZ" sz="1400" dirty="0" smtClean="0">
                <a:cs typeface="Arial" charset="0"/>
              </a:rPr>
              <a:t>státu</a:t>
            </a:r>
            <a:endParaRPr lang="cs-CZ" sz="1400" dirty="0">
              <a:cs typeface="Arial" charset="0"/>
            </a:endParaRPr>
          </a:p>
        </p:txBody>
      </p:sp>
      <p:pic>
        <p:nvPicPr>
          <p:cNvPr id="2050" name="Picture 2" descr="C:\Documents and Settings\Královna\Plocha\obrI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05504"/>
            <a:ext cx="4658097" cy="3291648"/>
          </a:xfrm>
          <a:prstGeom prst="rect">
            <a:avLst/>
          </a:prstGeom>
          <a:noFill/>
        </p:spPr>
      </p:pic>
      <p:sp>
        <p:nvSpPr>
          <p:cNvPr id="8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8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 b="14970"/>
          <a:stretch/>
        </p:blipFill>
        <p:spPr bwMode="auto">
          <a:xfrm>
            <a:off x="2483346" y="3262023"/>
            <a:ext cx="3960862" cy="24712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Rozšiřuji svůj podnikatelský záběr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39752" y="5733256"/>
            <a:ext cx="648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F0000"/>
                </a:solidFill>
              </a:rPr>
              <a:t>Jaká jsou rizika?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339752" y="1537421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Jsem významným evropským dodavatelem hřebíků a pro další růst potřebuji rozšířit svůj podnikatelský záběr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Kupuji firmu, která vyrábí technologické celky pro výrobu hřebíků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Stroje, které budu vyrábět, budou určeny zejména na export do rozvojových zemí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3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Pojištění vývozního odběratelského úvěru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339752" y="4739660"/>
            <a:ext cx="6336704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/>
              <a:t>Pojištěným je </a:t>
            </a:r>
            <a:r>
              <a:rPr lang="cs-CZ" sz="1400" dirty="0" smtClean="0"/>
              <a:t>banka</a:t>
            </a:r>
            <a:endParaRPr lang="cs-CZ" sz="1400" dirty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/>
              <a:t>Vývozním odběratelským úvěrem je úvěr poskytnutý bankou vývozce přímo dovozci </a:t>
            </a:r>
            <a:r>
              <a:rPr lang="cs-CZ" sz="1400" dirty="0" smtClean="0"/>
              <a:t>(nebo </a:t>
            </a:r>
            <a:r>
              <a:rPr lang="cs-CZ" sz="1400" dirty="0"/>
              <a:t>jeho </a:t>
            </a:r>
            <a:r>
              <a:rPr lang="cs-CZ" sz="1400" dirty="0" smtClean="0"/>
              <a:t>bance)</a:t>
            </a:r>
            <a:endParaRPr lang="cs-CZ" sz="1400" dirty="0"/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/>
              <a:t>Pojištění se řídí pravidly Konsensu OECD a umožňuje krýt rovněž rizika spojená s </a:t>
            </a:r>
            <a:r>
              <a:rPr lang="cs-CZ" sz="1400" b="1" dirty="0">
                <a:solidFill>
                  <a:srgbClr val="FF0000"/>
                </a:solidFill>
              </a:rPr>
              <a:t>projektovým </a:t>
            </a:r>
            <a:r>
              <a:rPr lang="cs-CZ" sz="1400" b="1" dirty="0" smtClean="0">
                <a:solidFill>
                  <a:srgbClr val="FF0000"/>
                </a:solidFill>
              </a:rPr>
              <a:t>financováním</a:t>
            </a:r>
            <a:endParaRPr lang="cs-CZ" sz="1400" b="1" dirty="0">
              <a:solidFill>
                <a:srgbClr val="FF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/>
              <a:t>Posudek o vlivu vývozu na životní prostředí v zemi </a:t>
            </a:r>
            <a:r>
              <a:rPr lang="cs-CZ" sz="1400" dirty="0" smtClean="0"/>
              <a:t>dovozce</a:t>
            </a:r>
            <a:endParaRPr lang="cs-CZ" sz="1400" dirty="0"/>
          </a:p>
        </p:txBody>
      </p:sp>
      <p:pic>
        <p:nvPicPr>
          <p:cNvPr id="1026" name="Picture 2" descr="C:\Documents and Settings\Královna\Plocha\obrD.png"/>
          <p:cNvPicPr>
            <a:picLocks noChangeAspect="1" noChangeArrowheads="1"/>
          </p:cNvPicPr>
          <p:nvPr/>
        </p:nvPicPr>
        <p:blipFill>
          <a:blip r:embed="rId3" cstate="print"/>
          <a:srcRect t="6528" b="3895"/>
          <a:stretch>
            <a:fillRect/>
          </a:stretch>
        </p:blipFill>
        <p:spPr bwMode="auto">
          <a:xfrm>
            <a:off x="2832318" y="1644797"/>
            <a:ext cx="4980042" cy="3152355"/>
          </a:xfrm>
          <a:prstGeom prst="rect">
            <a:avLst/>
          </a:prstGeom>
          <a:noFill/>
        </p:spPr>
      </p:pic>
      <p:sp>
        <p:nvSpPr>
          <p:cNvPr id="8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9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t="3911" r="7234" b="11249"/>
          <a:stretch/>
        </p:blipFill>
        <p:spPr>
          <a:xfrm>
            <a:off x="2491596" y="3451072"/>
            <a:ext cx="3664579" cy="262701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Moji zahraniční zákazníci chtějí záruky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39752" y="5631631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0000"/>
                </a:solidFill>
              </a:rPr>
              <a:t>Jak mi EGAP pomůže?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39752" y="1844824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Vyrábím úspěšně stroje na výrobu hřebíků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Účastí na obchodní misi jsem získal několik nových odběratelů výrobních celků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dirty="0" smtClean="0"/>
              <a:t>Moji zákazníci ale chtějí bankovní záruky, že dodávky budou provedeny řádně a včas a technologie bude funkční </a:t>
            </a:r>
            <a:endParaRPr lang="cs-CZ" dirty="0"/>
          </a:p>
        </p:txBody>
      </p:sp>
      <p:sp>
        <p:nvSpPr>
          <p:cNvPr id="9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9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Pojištění bankovních záruk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t="17313" r="2809" b="18341"/>
          <a:stretch/>
        </p:blipFill>
        <p:spPr bwMode="auto">
          <a:xfrm>
            <a:off x="2492549" y="1484784"/>
            <a:ext cx="596788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411759" y="4708882"/>
            <a:ext cx="61206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/>
              <a:t>Bankovní zárukou je závazek banky uspokojit beneficienta (oprávněnou osobu) do výše určité peněžní částky podle obsahu a podmínek </a:t>
            </a:r>
            <a:r>
              <a:rPr lang="cs-CZ" sz="1400" dirty="0" smtClean="0"/>
              <a:t>záruky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 smtClean="0"/>
              <a:t>Bankovní </a:t>
            </a:r>
            <a:r>
              <a:rPr lang="cs-CZ" sz="1400" dirty="0"/>
              <a:t>záruku vystavuje banka na základě požadavku vývozce ve vazbě na podmínky uzavřené smlouvy o vývozu nebo vyhlášený </a:t>
            </a:r>
            <a:r>
              <a:rPr lang="cs-CZ" sz="1400" dirty="0" smtClean="0"/>
              <a:t>tendr</a:t>
            </a:r>
          </a:p>
          <a:p>
            <a:pPr marL="285750" indent="-285750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400" dirty="0" smtClean="0"/>
              <a:t>Pojištěným </a:t>
            </a:r>
            <a:r>
              <a:rPr lang="cs-CZ" sz="1400" dirty="0"/>
              <a:t>je banka proti riziku neoprávněného a fakultativně též oprávněného čerpání ze záruky beneficientem, v jehož prospěch je záruka </a:t>
            </a:r>
            <a:r>
              <a:rPr lang="cs-CZ" sz="1400" dirty="0" smtClean="0"/>
              <a:t>vystavena</a:t>
            </a:r>
            <a:endParaRPr lang="cs-CZ" sz="1400" dirty="0"/>
          </a:p>
        </p:txBody>
      </p:sp>
      <p:sp>
        <p:nvSpPr>
          <p:cNvPr id="8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2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Produktová nabídka ošetřuje vaše rizika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6444" y="2403724"/>
            <a:ext cx="6396843" cy="253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3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+mj-lt"/>
              </a:rPr>
              <a:t>Přednášející</a:t>
            </a:r>
            <a:endParaRPr lang="cs-CZ" sz="2800" b="1" dirty="0">
              <a:latin typeface="+mj-lt"/>
            </a:endParaRPr>
          </a:p>
        </p:txBody>
      </p:sp>
      <p:sp>
        <p:nvSpPr>
          <p:cNvPr id="5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2074444" cy="496855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bg1"/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</a:t>
            </a: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můžete využít našich služeb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83768" y="2060848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Ing. Michal Pravda</a:t>
            </a:r>
          </a:p>
          <a:p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Vedoucí oddělení pojištění investic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53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Využití pojistných produktů v praxi</a:t>
            </a:r>
            <a:endParaRPr lang="cs-CZ" sz="2800" b="1" dirty="0">
              <a:latin typeface="+mj-lt"/>
            </a:endParaRPr>
          </a:p>
        </p:txBody>
      </p:sp>
      <p:sp>
        <p:nvSpPr>
          <p:cNvPr id="9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>
                <a:solidFill>
                  <a:schemeClr val="bg1"/>
                </a:solidFill>
                <a:latin typeface="Calibri"/>
              </a:rPr>
              <a:t>Jak </a:t>
            </a:r>
            <a:r>
              <a:rPr lang="cs-CZ" b="1" dirty="0" smtClean="0">
                <a:solidFill>
                  <a:schemeClr val="bg1"/>
                </a:solidFill>
                <a:latin typeface="Calibri"/>
              </a:rPr>
              <a:t>můžete využít našich služeb</a:t>
            </a:r>
            <a:endParaRPr lang="cs-CZ" b="1" dirty="0">
              <a:solidFill>
                <a:schemeClr val="bg1"/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31002"/>
              </p:ext>
            </p:extLst>
          </p:nvPr>
        </p:nvGraphicFramePr>
        <p:xfrm>
          <a:off x="2267744" y="1628800"/>
          <a:ext cx="30780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690891"/>
              </p:ext>
            </p:extLst>
          </p:nvPr>
        </p:nvGraphicFramePr>
        <p:xfrm>
          <a:off x="4860032" y="1628800"/>
          <a:ext cx="40141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43470"/>
              </p:ext>
            </p:extLst>
          </p:nvPr>
        </p:nvGraphicFramePr>
        <p:xfrm>
          <a:off x="2779340" y="4509120"/>
          <a:ext cx="5609085" cy="1445895"/>
        </p:xfrm>
        <a:graphic>
          <a:graphicData uri="http://schemas.openxmlformats.org/drawingml/2006/table">
            <a:tbl>
              <a:tblPr/>
              <a:tblGrid>
                <a:gridCol w="1869695"/>
                <a:gridCol w="1869695"/>
                <a:gridCol w="1869695"/>
              </a:tblGrid>
              <a:tr h="12636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Pojistný produkt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Pojistná </a:t>
                      </a:r>
                      <a:r>
                        <a:rPr lang="cs-CZ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hodnota*</a:t>
                      </a:r>
                      <a:endParaRPr lang="cs-CZ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Počet </a:t>
                      </a:r>
                      <a:r>
                        <a:rPr lang="cs-CZ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smluv*</a:t>
                      </a:r>
                      <a:endParaRPr lang="cs-CZ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27 352 269 073 Kč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15 817 861 357 Kč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1 243 901 738 Kč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1 071 446 682 Kč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693 238 501 Kč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378 490 410 Kč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376 684 766 Kč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286 102 126 Kč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12 970 348 Kč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47 232 965 001 Kč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300192" y="5949280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>
                <a:solidFill>
                  <a:prstClr val="black"/>
                </a:solidFill>
              </a:rPr>
              <a:t>*Data za období 1.1.2014 až </a:t>
            </a:r>
            <a:r>
              <a:rPr lang="cs-CZ" sz="1000" i="1" dirty="0" smtClean="0">
                <a:solidFill>
                  <a:prstClr val="black"/>
                </a:solidFill>
              </a:rPr>
              <a:t>31.12.2014</a:t>
            </a:r>
            <a:endParaRPr lang="cs-CZ" sz="1000" i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496" y="6464369"/>
            <a:ext cx="613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>
                <a:solidFill>
                  <a:srgbClr val="1F497D">
                    <a:lumMod val="75000"/>
                  </a:srgbClr>
                </a:solidFill>
              </a:rPr>
              <a:t>* zdroj: Exportní garanční a pojišťovací společnost, a.s.</a:t>
            </a:r>
          </a:p>
        </p:txBody>
      </p:sp>
    </p:spTree>
    <p:extLst>
      <p:ext uri="{BB962C8B-B14F-4D97-AF65-F5344CB8AC3E}">
        <p14:creationId xmlns:p14="http://schemas.microsoft.com/office/powerpoint/2010/main" val="10051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18"/>
          </p:nvPr>
        </p:nvSpPr>
        <p:spPr>
          <a:xfrm>
            <a:off x="2339752" y="2132856"/>
            <a:ext cx="6048672" cy="4248472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Kdo jsme a čím se zabýváme</a:t>
            </a:r>
          </a:p>
          <a:p>
            <a:pPr>
              <a:buSzPct val="100000"/>
            </a:pPr>
            <a:r>
              <a:rPr lang="cs-CZ" sz="2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Jak využít našich služeb</a:t>
            </a:r>
          </a:p>
          <a:p>
            <a:pPr>
              <a:buSzPct val="100000"/>
            </a:pPr>
            <a:r>
              <a:rPr lang="cs-CZ" sz="2000" dirty="0" smtClean="0">
                <a:latin typeface="+mn-lt"/>
              </a:rPr>
              <a:t>Jak fungujeme v praxi</a:t>
            </a:r>
            <a:endParaRPr lang="cs-CZ" sz="2000" dirty="0">
              <a:latin typeface="+mn-lt"/>
            </a:endParaRPr>
          </a:p>
        </p:txBody>
      </p:sp>
      <p:sp>
        <p:nvSpPr>
          <p:cNvPr id="6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Co je důležité vědět?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83768" y="1916832"/>
            <a:ext cx="61206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000" dirty="0" smtClean="0"/>
              <a:t>Český podíl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000" dirty="0" smtClean="0"/>
              <a:t>Konsensus OECD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000" dirty="0" smtClean="0"/>
              <a:t>Životní prostředí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000" dirty="0" smtClean="0"/>
              <a:t>Minimální pojistná hodnota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000" dirty="0" smtClean="0"/>
              <a:t>Spoluúčast</a:t>
            </a:r>
          </a:p>
          <a:p>
            <a:pPr marL="285750" indent="-285750" algn="just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000" dirty="0" smtClean="0"/>
              <a:t>Podklady k analýze</a:t>
            </a:r>
            <a:endParaRPr lang="cs-CZ" sz="2000" dirty="0"/>
          </a:p>
        </p:txBody>
      </p:sp>
      <p:sp>
        <p:nvSpPr>
          <p:cNvPr id="8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</a:t>
            </a: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můžete využít našich služeb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 smtClean="0">
                <a:solidFill>
                  <a:schemeClr val="bg1"/>
                </a:solidFill>
                <a:latin typeface="Calibri"/>
              </a:rPr>
              <a:t>Jak fungujeme </a:t>
            </a:r>
            <a:r>
              <a:rPr lang="cs-CZ" b="1" dirty="0">
                <a:solidFill>
                  <a:schemeClr val="bg1"/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7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Podporujeme malé a střední podniky</a:t>
            </a:r>
            <a:endParaRPr lang="cs-CZ" sz="2800" b="1" dirty="0">
              <a:latin typeface="+mj-lt"/>
            </a:endParaRPr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CE352B"/>
              </a:buClr>
              <a:buFont typeface="Arial" charset="0"/>
              <a:buChar char="•"/>
              <a:defRPr spc="2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1400"/>
              </a:spcAft>
              <a:buClr>
                <a:srgbClr val="CE352B"/>
              </a:buClr>
              <a:buFont typeface="Arial" charset="0"/>
              <a:buChar char="•"/>
              <a:defRPr sz="1400" spc="2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CE352B"/>
              </a:buClr>
              <a:buFont typeface="Arial" charset="0"/>
              <a:buChar char="•"/>
              <a:defRPr sz="1000" spc="2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9500" indent="-358775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CE352B"/>
              </a:buClr>
              <a:buFont typeface="Arial" charset="0"/>
              <a:buChar char="•"/>
              <a:defRPr sz="1000" spc="2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500" indent="-358775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CE352B"/>
              </a:buClr>
              <a:buFont typeface="Arial" charset="0"/>
              <a:buChar char="•"/>
              <a:defRPr sz="1000" spc="2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200000"/>
              <a:buFont typeface="Arial" charset="0"/>
              <a:buNone/>
            </a:pPr>
            <a:endParaRPr lang="cs-CZ" dirty="0" smtClean="0">
              <a:solidFill>
                <a:prstClr val="black"/>
              </a:solidFill>
            </a:endParaRPr>
          </a:p>
          <a:p>
            <a:pPr marL="0" indent="0">
              <a:buSzPct val="200000"/>
              <a:buFont typeface="Arial" charset="0"/>
              <a:buNone/>
            </a:pP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83768" y="191683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2195736" y="1622610"/>
            <a:ext cx="6408712" cy="4295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644525" indent="-285750">
              <a:defRPr/>
            </a:pPr>
            <a:r>
              <a:rPr lang="cs-CZ" b="1" dirty="0" smtClean="0"/>
              <a:t> </a:t>
            </a:r>
            <a:r>
              <a:rPr lang="cs-CZ" sz="1600" dirty="0" smtClean="0">
                <a:latin typeface="+mn-lt"/>
              </a:rPr>
              <a:t>Menší administrativní zátěž – o 20 % méně formulářů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+mn-lt"/>
              </a:rPr>
              <a:t>Zrychlení projednávání - zkrácení </a:t>
            </a:r>
            <a:r>
              <a:rPr lang="cs-CZ" sz="1600" dirty="0">
                <a:latin typeface="+mn-lt"/>
              </a:rPr>
              <a:t>lhůty pro zpracování </a:t>
            </a:r>
            <a:r>
              <a:rPr lang="cs-CZ" sz="1600" dirty="0" smtClean="0">
                <a:latin typeface="+mn-lt"/>
              </a:rPr>
              <a:t>analýzy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0000"/>
                </a:solidFill>
                <a:latin typeface="+mn-lt"/>
              </a:rPr>
              <a:t>U produktů F a Z k 1.10.2014 navýšen limit z 20 mil. </a:t>
            </a:r>
            <a:r>
              <a:rPr lang="cs-CZ" sz="1600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cs-CZ" sz="1600" b="1" dirty="0" smtClean="0">
                <a:solidFill>
                  <a:srgbClr val="FF0000"/>
                </a:solidFill>
                <a:latin typeface="+mn-lt"/>
              </a:rPr>
              <a:t>a 40 mil. Kč, resp. z 30 mil. na 50 mil. Kč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I</a:t>
            </a:r>
            <a:r>
              <a:rPr lang="cs-CZ" sz="1600" dirty="0" smtClean="0">
                <a:latin typeface="+mn-lt"/>
              </a:rPr>
              <a:t>nformace </a:t>
            </a:r>
            <a:r>
              <a:rPr lang="cs-CZ" sz="1600" dirty="0">
                <a:latin typeface="+mn-lt"/>
              </a:rPr>
              <a:t>o zahraničních kupujících </a:t>
            </a:r>
            <a:r>
              <a:rPr lang="cs-CZ" sz="1600" dirty="0" smtClean="0">
                <a:latin typeface="+mn-lt"/>
              </a:rPr>
              <a:t>nakoupí EGAP od </a:t>
            </a:r>
            <a:r>
              <a:rPr lang="cs-CZ" sz="1600" dirty="0">
                <a:latin typeface="+mn-lt"/>
              </a:rPr>
              <a:t>komerčních </a:t>
            </a:r>
            <a:r>
              <a:rPr lang="cs-CZ" sz="1600" dirty="0" smtClean="0">
                <a:latin typeface="+mn-lt"/>
              </a:rPr>
              <a:t>subjektů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V případě splnění podmínek je EGAP povinen </a:t>
            </a:r>
            <a:r>
              <a:rPr lang="cs-CZ" sz="1600" dirty="0" smtClean="0">
                <a:latin typeface="+mn-lt"/>
              </a:rPr>
              <a:t>u vybraných produktů zaslat </a:t>
            </a:r>
            <a:r>
              <a:rPr lang="cs-CZ" sz="1600" dirty="0">
                <a:latin typeface="+mn-lt"/>
              </a:rPr>
              <a:t>návrh pojistné smlouvy </a:t>
            </a:r>
            <a:r>
              <a:rPr lang="cs-CZ" sz="1600" b="1" dirty="0">
                <a:solidFill>
                  <a:srgbClr val="FF0000"/>
                </a:solidFill>
                <a:latin typeface="+mn-lt"/>
              </a:rPr>
              <a:t>do 2 pracovních dnů </a:t>
            </a:r>
            <a:r>
              <a:rPr lang="cs-CZ" sz="1600" dirty="0">
                <a:latin typeface="+mn-lt"/>
              </a:rPr>
              <a:t>od obdržení žádosti o </a:t>
            </a:r>
            <a:r>
              <a:rPr lang="cs-CZ" sz="1600" dirty="0" smtClean="0">
                <a:latin typeface="+mn-lt"/>
              </a:rPr>
              <a:t>pojištění</a:t>
            </a:r>
            <a:endParaRPr lang="cs-CZ" sz="16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Z</a:t>
            </a:r>
            <a:r>
              <a:rPr lang="cs-CZ" sz="1600" dirty="0" smtClean="0">
                <a:latin typeface="+mn-lt"/>
              </a:rPr>
              <a:t>krácení </a:t>
            </a:r>
            <a:r>
              <a:rPr lang="cs-CZ" sz="1600" dirty="0">
                <a:latin typeface="+mn-lt"/>
              </a:rPr>
              <a:t>lhůty pro výplatu pojistného plnění i lhůty pro </a:t>
            </a:r>
            <a:r>
              <a:rPr lang="cs-CZ" sz="1600" dirty="0" smtClean="0">
                <a:latin typeface="+mn-lt"/>
              </a:rPr>
              <a:t>oznámení – o 50 %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S</a:t>
            </a:r>
            <a:r>
              <a:rPr lang="cs-CZ" sz="1600" dirty="0" smtClean="0">
                <a:latin typeface="+mn-lt"/>
              </a:rPr>
              <a:t>rozumitelně popsané produkty – příběh podnikatele</a:t>
            </a:r>
            <a:endParaRPr lang="cs-CZ" sz="1600" dirty="0"/>
          </a:p>
        </p:txBody>
      </p:sp>
      <p:sp>
        <p:nvSpPr>
          <p:cNvPr id="8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-11757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</a:t>
            </a: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můžete využít našich služeb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 smtClean="0">
                <a:solidFill>
                  <a:schemeClr val="bg1"/>
                </a:solidFill>
                <a:latin typeface="Calibri"/>
              </a:rPr>
              <a:t>Jak fungujeme </a:t>
            </a:r>
            <a:r>
              <a:rPr lang="cs-CZ" b="1" dirty="0">
                <a:solidFill>
                  <a:schemeClr val="bg1"/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70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Pojištění v praxi</a:t>
            </a:r>
            <a:endParaRPr lang="cs-CZ" sz="2800" b="1" dirty="0">
              <a:latin typeface="+mj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39" y="1491828"/>
            <a:ext cx="4456113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1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</a:t>
            </a: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můžete využít našich služeb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b="1" dirty="0" smtClean="0">
                <a:solidFill>
                  <a:schemeClr val="bg1"/>
                </a:solidFill>
                <a:latin typeface="Calibri"/>
              </a:rPr>
              <a:t>Jak fungujeme </a:t>
            </a:r>
            <a:r>
              <a:rPr lang="cs-CZ" b="1" dirty="0">
                <a:solidFill>
                  <a:schemeClr val="bg1"/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1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975" y="620688"/>
            <a:ext cx="6264275" cy="59531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+mj-lt"/>
              </a:rPr>
              <a:t>Děkuji za pozornost!</a:t>
            </a:r>
            <a:endParaRPr lang="cs-CZ" sz="2800" b="1" dirty="0">
              <a:latin typeface="+mj-lt"/>
            </a:endParaRPr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0" y="1412776"/>
            <a:ext cx="2074444" cy="4968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CE352B"/>
              </a:buClr>
              <a:buFont typeface="Arial" charset="0"/>
              <a:buChar char="•"/>
              <a:defRPr spc="2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1400"/>
              </a:spcAft>
              <a:buClr>
                <a:srgbClr val="CE352B"/>
              </a:buClr>
              <a:buFont typeface="Arial" charset="0"/>
              <a:buChar char="•"/>
              <a:defRPr sz="1400" spc="2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CE352B"/>
              </a:buClr>
              <a:buFont typeface="Arial" charset="0"/>
              <a:buChar char="•"/>
              <a:defRPr sz="1000" spc="2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9500" indent="-358775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CE352B"/>
              </a:buClr>
              <a:buFont typeface="Arial" charset="0"/>
              <a:buChar char="•"/>
              <a:defRPr sz="1000" spc="2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79500" indent="-358775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CE352B"/>
              </a:buClr>
              <a:buFont typeface="Arial" charset="0"/>
              <a:buChar char="•"/>
              <a:defRPr sz="1000" spc="2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200000"/>
              <a:buFont typeface="Arial" charset="0"/>
              <a:buNone/>
            </a:pPr>
            <a:endParaRPr lang="cs-CZ" dirty="0" smtClean="0">
              <a:solidFill>
                <a:prstClr val="black"/>
              </a:solidFill>
            </a:endParaRPr>
          </a:p>
          <a:p>
            <a:pPr marL="0" indent="0">
              <a:buSzPct val="200000"/>
              <a:buFont typeface="Arial" charset="0"/>
              <a:buNone/>
            </a:pP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03848" y="57332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83768" y="191683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915816" y="5302949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cs-CZ" b="1" dirty="0">
              <a:cs typeface="Arial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cs-CZ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+mj-lt"/>
              </a:rPr>
              <a:t>22 let podporujeme český export</a:t>
            </a:r>
            <a:endParaRPr lang="cs-CZ" sz="2800" b="1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339752" y="2064294"/>
            <a:ext cx="568863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omáhá </a:t>
            </a:r>
            <a:r>
              <a:rPr lang="cs-CZ" dirty="0"/>
              <a:t>českému exportu od roku 1992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100% vlastněná </a:t>
            </a:r>
            <a:r>
              <a:rPr lang="cs-CZ" dirty="0" smtClean="0"/>
              <a:t>státem</a:t>
            </a:r>
            <a:endParaRPr lang="cs-CZ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ojištěný </a:t>
            </a:r>
            <a:r>
              <a:rPr lang="cs-CZ" dirty="0"/>
              <a:t>export za  </a:t>
            </a:r>
            <a:r>
              <a:rPr lang="cs-CZ" b="1" dirty="0">
                <a:solidFill>
                  <a:srgbClr val="FF0000"/>
                </a:solidFill>
              </a:rPr>
              <a:t>710 mld. Kč  do téměř stovky zemí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Ř</a:t>
            </a:r>
            <a:r>
              <a:rPr lang="cs-CZ" dirty="0" smtClean="0"/>
              <a:t>ídí </a:t>
            </a:r>
            <a:r>
              <a:rPr lang="cs-CZ" dirty="0"/>
              <a:t>se mezinárodními pravidly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 smtClean="0"/>
              <a:t>Od 10/2013 </a:t>
            </a:r>
            <a:r>
              <a:rPr lang="cs-CZ" dirty="0"/>
              <a:t>členem Řídícího výboru Bernské unie, spolupracuje se všemi významnými </a:t>
            </a:r>
            <a:r>
              <a:rPr lang="cs-CZ" dirty="0" err="1"/>
              <a:t>ECAs</a:t>
            </a:r>
            <a:r>
              <a:rPr lang="cs-CZ" dirty="0"/>
              <a:t>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a </a:t>
            </a:r>
            <a:r>
              <a:rPr lang="cs-CZ" dirty="0"/>
              <a:t>činnost EGAP dohlíží ČNB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/>
              <a:t>Fondy a rezervy 25 mld. korun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100000"/>
            </a:pPr>
            <a:endParaRPr lang="cs-CZ" sz="2000" dirty="0"/>
          </a:p>
        </p:txBody>
      </p:sp>
      <p:sp>
        <p:nvSpPr>
          <p:cNvPr id="6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2074444" cy="496855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bg1"/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</a:t>
            </a: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můžete využít našich služeb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1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+mj-lt"/>
              </a:rPr>
              <a:t>22 let podporujeme český export</a:t>
            </a:r>
            <a:endParaRPr lang="cs-CZ" sz="2800" b="1" dirty="0">
              <a:latin typeface="+mj-lt"/>
            </a:endParaRPr>
          </a:p>
        </p:txBody>
      </p:sp>
      <p:sp>
        <p:nvSpPr>
          <p:cNvPr id="6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2074444" cy="496855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bg1"/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</a:t>
            </a: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můžete využít našich služeb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286000" y="1236092"/>
            <a:ext cx="5958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cs-CZ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cs-CZ" dirty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Díky </a:t>
            </a:r>
            <a:r>
              <a:rPr lang="cs-CZ" dirty="0"/>
              <a:t>roli EGAP získávají exportéři přístup k financování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</a:rPr>
              <a:t>Pojištění EGAP bankami akceptováno jako plnohodnotné zajištění úvěru – „nulová váha rizika</a:t>
            </a:r>
            <a:r>
              <a:rPr lang="cs-CZ" b="1" dirty="0" smtClean="0">
                <a:solidFill>
                  <a:srgbClr val="FF0000"/>
                </a:solidFill>
              </a:rPr>
              <a:t>“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Výhoda</a:t>
            </a:r>
            <a:r>
              <a:rPr lang="cs-CZ" dirty="0">
                <a:solidFill>
                  <a:srgbClr val="FF0000"/>
                </a:solidFill>
              </a:rPr>
              <a:t>: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r>
              <a:rPr lang="cs-CZ" dirty="0"/>
              <a:t>Pro exportéra – peníze ihned doma </a:t>
            </a:r>
          </a:p>
          <a:p>
            <a:pPr marL="742950" lvl="1" indent="-285750">
              <a:lnSpc>
                <a:spcPct val="150000"/>
              </a:lnSpc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dirty="0"/>
              <a:t>Pro importéra – výborné finanční podmínky, které by pravděpodobně nebyl schopen sám na domácím trhu získat </a:t>
            </a:r>
          </a:p>
          <a:p>
            <a:pPr indent="0" algn="r">
              <a:buFont typeface="Arial" pitchFamily="34" charset="0"/>
              <a:buNone/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+mj-lt"/>
              </a:rPr>
              <a:t>22 let podporujeme český export</a:t>
            </a:r>
            <a:endParaRPr lang="cs-CZ" sz="2800" b="1" dirty="0">
              <a:latin typeface="+mj-lt"/>
            </a:endParaRPr>
          </a:p>
        </p:txBody>
      </p:sp>
      <p:sp>
        <p:nvSpPr>
          <p:cNvPr id="6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2074444" cy="496855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bg1"/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</a:t>
            </a: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můžete využít našich služeb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286000" y="1236092"/>
            <a:ext cx="595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cs-CZ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endParaRPr lang="cs-CZ" dirty="0"/>
          </a:p>
          <a:p>
            <a:pPr indent="0" algn="r">
              <a:buFont typeface="Arial" pitchFamily="34" charset="0"/>
              <a:buNone/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86000" y="1700808"/>
            <a:ext cx="610242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Pro </a:t>
            </a:r>
            <a:r>
              <a:rPr lang="cs-CZ" dirty="0"/>
              <a:t>exportéry je pojištění od EGAP často </a:t>
            </a:r>
            <a:r>
              <a:rPr lang="cs-CZ" dirty="0" smtClean="0"/>
              <a:t>klíčové</a:t>
            </a:r>
            <a:endParaRPr lang="cs-CZ" dirty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EGAP pojišťuje přibližně 10 %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veškerého exportu mimo </a:t>
            </a:r>
            <a:r>
              <a:rPr lang="cs-CZ" b="1" dirty="0" smtClean="0">
                <a:solidFill>
                  <a:srgbClr val="FF0000"/>
                </a:solidFill>
              </a:rPr>
              <a:t>EU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Díky EGAP si exportéři často otevřou dveře na nové trhy a pak </a:t>
            </a:r>
            <a:r>
              <a:rPr lang="cs-CZ" dirty="0" smtClean="0"/>
              <a:t>tam </a:t>
            </a:r>
            <a:r>
              <a:rPr lang="cs-CZ" dirty="0"/>
              <a:t>exportují třeba i bez podpory </a:t>
            </a:r>
            <a:r>
              <a:rPr lang="cs-CZ" dirty="0" smtClean="0"/>
              <a:t>EGAP</a:t>
            </a:r>
            <a:endParaRPr lang="cs-CZ" dirty="0"/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Vzrostl podíl podpořeného exportu </a:t>
            </a:r>
            <a:r>
              <a:rPr lang="cs-CZ" dirty="0" smtClean="0"/>
              <a:t>EGAP </a:t>
            </a:r>
            <a:r>
              <a:rPr lang="cs-CZ" dirty="0"/>
              <a:t>mimo EU ze 74 % v roce 2010 na </a:t>
            </a:r>
            <a:r>
              <a:rPr lang="cs-CZ" b="1" dirty="0">
                <a:solidFill>
                  <a:srgbClr val="FF0000"/>
                </a:solidFill>
              </a:rPr>
              <a:t>80 % v roce </a:t>
            </a:r>
            <a:r>
              <a:rPr lang="cs-CZ" b="1" dirty="0" smtClean="0">
                <a:solidFill>
                  <a:srgbClr val="FF0000"/>
                </a:solidFill>
              </a:rPr>
              <a:t>2014</a:t>
            </a:r>
            <a:endParaRPr lang="cs-CZ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EGAP </a:t>
            </a:r>
            <a:r>
              <a:rPr lang="cs-CZ" b="1" dirty="0">
                <a:solidFill>
                  <a:srgbClr val="FF0000"/>
                </a:solidFill>
              </a:rPr>
              <a:t>je nástrojem Exportní strategie 2012-2020</a:t>
            </a:r>
          </a:p>
        </p:txBody>
      </p:sp>
    </p:spTree>
    <p:extLst>
      <p:ext uri="{BB962C8B-B14F-4D97-AF65-F5344CB8AC3E}">
        <p14:creationId xmlns:p14="http://schemas.microsoft.com/office/powerpoint/2010/main" val="22192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+mj-lt"/>
              </a:rPr>
              <a:t>Jsme pilířem státní podpory exportu</a:t>
            </a:r>
            <a:endParaRPr lang="cs-CZ" sz="2800" b="1" dirty="0"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339752" y="187676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1F497D"/>
                </a:solidFill>
              </a:rPr>
              <a:t>Akcionářská struktura EGAP</a:t>
            </a:r>
            <a:endParaRPr lang="cs-CZ" sz="2000" b="1" dirty="0">
              <a:solidFill>
                <a:srgbClr val="1F497D"/>
              </a:solidFill>
            </a:endParaRPr>
          </a:p>
        </p:txBody>
      </p:sp>
      <p:graphicFrame>
        <p:nvGraphicFramePr>
          <p:cNvPr id="11" name="Zástupný symbol pro obsah 6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2166782549"/>
              </p:ext>
            </p:extLst>
          </p:nvPr>
        </p:nvGraphicFramePr>
        <p:xfrm>
          <a:off x="2195736" y="2564904"/>
          <a:ext cx="6611187" cy="3200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2074444" cy="496855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bg1"/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</a:t>
            </a: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můžete využít našich služeb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8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56" y="2564905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+mj-lt"/>
              </a:rPr>
              <a:t>Jsme pilířem státní podpory exportu</a:t>
            </a:r>
            <a:endParaRPr lang="cs-CZ" sz="2800" b="1" dirty="0"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339752" y="1916832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1F497D"/>
                </a:solidFill>
              </a:rPr>
              <a:t>Podíl EGAP v dalších společnostech</a:t>
            </a:r>
            <a:endParaRPr lang="cs-CZ" sz="2000" b="1" dirty="0">
              <a:solidFill>
                <a:srgbClr val="1F497D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11760" y="2996953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600" dirty="0" smtClean="0"/>
              <a:t>Česká exportní banka, a.s.  </a:t>
            </a:r>
            <a:r>
              <a:rPr lang="cs-CZ" sz="1600" b="1" dirty="0" smtClean="0"/>
              <a:t>20%</a:t>
            </a:r>
          </a:p>
          <a:p>
            <a:pPr lvl="1">
              <a:buClr>
                <a:srgbClr val="FF0000"/>
              </a:buClr>
            </a:pPr>
            <a:r>
              <a:rPr lang="cs-CZ" sz="1200" dirty="0" smtClean="0"/>
              <a:t>Majoritním akcionářem je stát</a:t>
            </a:r>
          </a:p>
          <a:p>
            <a:pPr lvl="1">
              <a:buClr>
                <a:srgbClr val="FF0000"/>
              </a:buClr>
            </a:pPr>
            <a:endParaRPr lang="cs-CZ" sz="1200" dirty="0"/>
          </a:p>
          <a:p>
            <a:pPr lvl="1">
              <a:buClr>
                <a:srgbClr val="FF0000"/>
              </a:buClr>
            </a:pPr>
            <a:endParaRPr lang="cs-CZ" sz="1200" dirty="0" smtClean="0"/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cs-CZ" sz="1600" dirty="0" smtClean="0"/>
              <a:t>KUPEG úvěrová pojišťovna, a.s.  </a:t>
            </a:r>
            <a:r>
              <a:rPr lang="cs-CZ" sz="1600" b="1" dirty="0" smtClean="0"/>
              <a:t>34%</a:t>
            </a:r>
          </a:p>
          <a:p>
            <a:pPr lvl="1">
              <a:buClr>
                <a:srgbClr val="FF0000"/>
              </a:buClr>
            </a:pPr>
            <a:r>
              <a:rPr lang="cs-CZ" sz="1200" dirty="0" smtClean="0"/>
              <a:t>Majoritní  akcionářem je belgická pojišťovna </a:t>
            </a:r>
            <a:r>
              <a:rPr lang="cs-CZ" sz="1200" dirty="0" err="1" smtClean="0"/>
              <a:t>Credimundi</a:t>
            </a:r>
            <a:r>
              <a:rPr lang="cs-CZ" sz="1200" dirty="0" smtClean="0"/>
              <a:t> (dříve </a:t>
            </a:r>
            <a:r>
              <a:rPr lang="cs-CZ" sz="1200" dirty="0" err="1" smtClean="0">
                <a:cs typeface="Arial" charset="0"/>
              </a:rPr>
              <a:t>Ducroire</a:t>
            </a:r>
            <a:r>
              <a:rPr lang="cs-CZ" sz="1200" dirty="0" smtClean="0">
                <a:cs typeface="Arial" charset="0"/>
              </a:rPr>
              <a:t> | </a:t>
            </a:r>
            <a:r>
              <a:rPr lang="cs-CZ" sz="1200" dirty="0" err="1" smtClean="0">
                <a:cs typeface="Arial" charset="0"/>
              </a:rPr>
              <a:t>Delcredere</a:t>
            </a:r>
            <a:r>
              <a:rPr lang="cs-CZ" sz="1200" dirty="0" smtClean="0">
                <a:cs typeface="Arial" charset="0"/>
              </a:rPr>
              <a:t> SA.NV)</a:t>
            </a:r>
            <a:endParaRPr lang="cs-CZ" sz="1200" dirty="0"/>
          </a:p>
        </p:txBody>
      </p:sp>
      <p:sp>
        <p:nvSpPr>
          <p:cNvPr id="9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2074444" cy="496855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bg1"/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</a:t>
            </a: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můžete využít našich služeb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  <p:pic>
        <p:nvPicPr>
          <p:cNvPr id="6146" name="Picture 2" descr="Ku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76997"/>
            <a:ext cx="2133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9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83768" y="745009"/>
            <a:ext cx="6264696" cy="595759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+mj-lt"/>
              </a:rPr>
              <a:t>Pojistná angažovanost</a:t>
            </a:r>
            <a:endParaRPr lang="cs-CZ" sz="2800" b="1" dirty="0">
              <a:latin typeface="+mj-lt"/>
            </a:endParaRPr>
          </a:p>
        </p:txBody>
      </p:sp>
      <p:sp>
        <p:nvSpPr>
          <p:cNvPr id="9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2074444" cy="496855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SzPct val="200000"/>
              <a:buNone/>
            </a:pPr>
            <a:endParaRPr lang="cs-CZ" dirty="0" smtClean="0"/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bg1"/>
                </a:solidFill>
                <a:latin typeface="Calibri"/>
              </a:rPr>
              <a:t>Kdo jsme a čím se zabýváme</a:t>
            </a: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</a:t>
            </a: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můžete využít našich služeb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Clr>
                <a:schemeClr val="bg1"/>
              </a:buClr>
              <a:buSzPct val="100000"/>
              <a:buFont typeface="Courier New" pitchFamily="49" charset="0"/>
              <a:buChar char="o"/>
            </a:pPr>
            <a:r>
              <a:rPr lang="cs-CZ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Jak fungujeme </a:t>
            </a:r>
            <a:r>
              <a:rPr lang="cs-CZ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v praxi</a:t>
            </a:r>
          </a:p>
          <a:p>
            <a:pPr marL="0" indent="0">
              <a:buSzPct val="200000"/>
              <a:buNone/>
            </a:pPr>
            <a:endParaRPr lang="cs-CZ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33" y="1886604"/>
            <a:ext cx="6711255" cy="406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211960" y="5949280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Celkem 198 mld. Kč k 1/2015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496" y="6464369"/>
            <a:ext cx="6135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>
                <a:solidFill>
                  <a:schemeClr val="tx2">
                    <a:lumMod val="75000"/>
                  </a:schemeClr>
                </a:solidFill>
              </a:rPr>
              <a:t>* zdroj: Exportní garanční a pojišťovací společnost, a.s.</a:t>
            </a:r>
            <a:endParaRPr lang="cs-CZ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4094</TotalTime>
  <Words>1760</Words>
  <Application>Microsoft Office PowerPoint</Application>
  <PresentationFormat>Předvádění na obrazovce (4:3)</PresentationFormat>
  <Paragraphs>373</Paragraphs>
  <Slides>35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Wingdings</vt:lpstr>
      <vt:lpstr>Courier New</vt:lpstr>
      <vt:lpstr>Calibri</vt:lpstr>
      <vt:lpstr>5_Vlastní návrh</vt:lpstr>
      <vt:lpstr>Bereme na sebe vaše rizika</vt:lpstr>
      <vt:lpstr>Na co se můžete těšit…</vt:lpstr>
      <vt:lpstr>Přednášející</vt:lpstr>
      <vt:lpstr>22 let podporujeme český export</vt:lpstr>
      <vt:lpstr>22 let podporujeme český export</vt:lpstr>
      <vt:lpstr>22 let podporujeme český export</vt:lpstr>
      <vt:lpstr>Jsme pilířem státní podpory exportu</vt:lpstr>
      <vt:lpstr>Jsme pilířem státní podpory exportu</vt:lpstr>
      <vt:lpstr>Pojistná angažovanost</vt:lpstr>
      <vt:lpstr>Rok 2014 – pojištění do 37 zemí světa</vt:lpstr>
      <vt:lpstr>Prezentace aplikace PowerPoint</vt:lpstr>
      <vt:lpstr>Doplňujeme komerční pojišťovny</vt:lpstr>
      <vt:lpstr>Prezentace aplikace PowerPoint</vt:lpstr>
      <vt:lpstr>Prezentace aplikace PowerPoint</vt:lpstr>
      <vt:lpstr>Podnikám v ČR, slušně prosperuji, ale…</vt:lpstr>
      <vt:lpstr>Republika je mi malá, jaké mám možnosti? </vt:lpstr>
      <vt:lpstr>Povedlo se, mám zahraničního odběratele</vt:lpstr>
      <vt:lpstr>Pojištění vývozního dodavatelského úvěru</vt:lpstr>
      <vt:lpstr>Daří se mi, dodávám stále větší objemy výrobků na zahraniční trh</vt:lpstr>
      <vt:lpstr>Pojištění úvěru na předexportní financování</vt:lpstr>
      <vt:lpstr>Specifická objednávka</vt:lpstr>
      <vt:lpstr>Pojištění výrobního rizika</vt:lpstr>
      <vt:lpstr>Vyplatí se mi vyrábět za hranicemi</vt:lpstr>
      <vt:lpstr>Pojištění investic českých právnických osob v zahraničí </vt:lpstr>
      <vt:lpstr>Rozšiřuji svůj podnikatelský záběr</vt:lpstr>
      <vt:lpstr>Pojištění vývozního odběratelského úvěru</vt:lpstr>
      <vt:lpstr>Moji zahraniční zákazníci chtějí záruky</vt:lpstr>
      <vt:lpstr>Pojištění bankovních záruk</vt:lpstr>
      <vt:lpstr>Produktová nabídka ošetřuje vaše rizika</vt:lpstr>
      <vt:lpstr>Využití pojistných produktů v praxi</vt:lpstr>
      <vt:lpstr>Prezentace aplikace PowerPoint</vt:lpstr>
      <vt:lpstr>Co je důležité vědět?</vt:lpstr>
      <vt:lpstr>Podporujeme malé a střední podniky</vt:lpstr>
      <vt:lpstr>Pojištění v praxi</vt:lpstr>
      <vt:lpstr>Děkuji za pozornost!</vt:lpstr>
    </vt:vector>
  </TitlesOfParts>
  <Company>EGAP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</dc:title>
  <dc:creator>Krampera Tomas</dc:creator>
  <cp:lastModifiedBy>Milos</cp:lastModifiedBy>
  <cp:revision>237</cp:revision>
  <cp:lastPrinted>2014-10-08T09:31:52Z</cp:lastPrinted>
  <dcterms:created xsi:type="dcterms:W3CDTF">2013-09-16T09:12:22Z</dcterms:created>
  <dcterms:modified xsi:type="dcterms:W3CDTF">2015-05-25T12:46:15Z</dcterms:modified>
</cp:coreProperties>
</file>