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65" r:id="rId4"/>
    <p:sldId id="260" r:id="rId5"/>
    <p:sldId id="262" r:id="rId6"/>
    <p:sldId id="259" r:id="rId7"/>
    <p:sldId id="263" r:id="rId8"/>
    <p:sldId id="264" r:id="rId9"/>
    <p:sldId id="266" r:id="rId10"/>
    <p:sldId id="269" r:id="rId11"/>
    <p:sldId id="267" r:id="rId12"/>
    <p:sldId id="268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86"/>
    <a:srgbClr val="FF0000"/>
    <a:srgbClr val="CC00CC"/>
    <a:srgbClr val="FF95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>
        <p:scale>
          <a:sx n="75" d="100"/>
          <a:sy n="75" d="100"/>
        </p:scale>
        <p:origin x="-123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2EA2C-89D1-4DB3-837B-2D610D6FF007}" type="datetimeFigureOut">
              <a:rPr lang="cs-CZ" smtClean="0"/>
              <a:pPr/>
              <a:t>25.5.2015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8199F-68AC-460E-A897-E85F784D943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188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03729-63D8-485A-B6E6-32DB0FBF2A46}" type="datetimeFigureOut">
              <a:rPr lang="cs-CZ" smtClean="0"/>
              <a:pPr/>
              <a:t>25.5.2015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D079E-70C1-4F54-8DD0-7E804D72D65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6423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288000" y="4212000"/>
            <a:ext cx="8460000" cy="1368000"/>
          </a:xfrm>
        </p:spPr>
        <p:txBody>
          <a:bodyPr anchor="t"/>
          <a:lstStyle>
            <a:lvl1pPr algn="l">
              <a:defRPr sz="2400" cap="all" baseline="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Klepnutím vložte nadpis.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88000" y="5940000"/>
            <a:ext cx="1997984" cy="360000"/>
          </a:xfrm>
        </p:spPr>
        <p:txBody>
          <a:bodyPr/>
          <a:lstStyle>
            <a:lvl1pPr>
              <a:defRPr sz="1800">
                <a:solidFill>
                  <a:srgbClr val="FF950E"/>
                </a:solidFill>
              </a:defRPr>
            </a:lvl1pPr>
          </a:lstStyle>
          <a:p>
            <a:r>
              <a:rPr lang="cs-CZ" dirty="0" smtClean="0"/>
              <a:t>XX. XX. 2013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prezentac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540000" y="540000"/>
            <a:ext cx="8100000" cy="1368000"/>
          </a:xfrm>
        </p:spPr>
        <p:txBody>
          <a:bodyPr anchor="t"/>
          <a:lstStyle>
            <a:lvl1pPr algn="l">
              <a:defRPr sz="2400" baseline="0">
                <a:solidFill>
                  <a:srgbClr val="004586"/>
                </a:solidFill>
              </a:defRPr>
            </a:lvl1pPr>
          </a:lstStyle>
          <a:p>
            <a:r>
              <a:rPr lang="cs-CZ" dirty="0" smtClean="0"/>
              <a:t>Klepnutím vložte nadpis.</a:t>
            </a:r>
            <a:endParaRPr lang="cs-CZ" dirty="0"/>
          </a:p>
        </p:txBody>
      </p:sp>
      <p:sp>
        <p:nvSpPr>
          <p:cNvPr id="6" name="Zástupný symbol pro text 2"/>
          <p:cNvSpPr>
            <a:spLocks noGrp="1"/>
          </p:cNvSpPr>
          <p:nvPr>
            <p:ph idx="1" hasCustomPrompt="1"/>
          </p:nvPr>
        </p:nvSpPr>
        <p:spPr>
          <a:xfrm>
            <a:off x="540000" y="2124000"/>
            <a:ext cx="8100000" cy="352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>
              <a:buNone/>
              <a:defRPr sz="1600" baseline="0"/>
            </a:lvl1pPr>
          </a:lstStyle>
          <a:p>
            <a:pPr lvl="0"/>
            <a:r>
              <a:rPr lang="cs-CZ" dirty="0" smtClean="0"/>
              <a:t>Klepnutím vložte text.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B1B21-2562-4B5E-B155-22630E5AAC21}" type="datetimeFigureOut">
              <a:rPr lang="cs-CZ" smtClean="0"/>
              <a:pPr/>
              <a:t>25.5.2015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EBFC2-3637-4578-A874-87372014CA4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praha@eurovision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395536" y="1700808"/>
            <a:ext cx="8460000" cy="252028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/>
            </a:r>
            <a:br>
              <a:rPr lang="cs-CZ" dirty="0"/>
            </a:br>
            <a:r>
              <a:rPr lang="cs-CZ" sz="3600" b="1" dirty="0">
                <a:latin typeface="Calibri" panose="020F0502020204030204" pitchFamily="34" charset="0"/>
              </a:rPr>
              <a:t/>
            </a:r>
            <a:br>
              <a:rPr lang="cs-CZ" sz="3600" b="1" dirty="0">
                <a:latin typeface="Calibri" panose="020F0502020204030204" pitchFamily="34" charset="0"/>
              </a:rPr>
            </a:br>
            <a:r>
              <a:rPr lang="cs-CZ" sz="4000" b="1" dirty="0">
                <a:solidFill>
                  <a:srgbClr val="FF0000"/>
                </a:solidFill>
                <a:latin typeface="Calibri" panose="020F0502020204030204" pitchFamily="34" charset="0"/>
              </a:rPr>
              <a:t>OP Podnikání a inovace </a:t>
            </a:r>
            <a:r>
              <a:rPr lang="cs-CZ" sz="4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/>
            </a:r>
            <a:br>
              <a:rPr lang="cs-CZ" sz="4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cs-CZ" sz="4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pro </a:t>
            </a:r>
            <a:r>
              <a:rPr lang="cs-CZ" sz="4000" b="1" smtClean="0">
                <a:solidFill>
                  <a:srgbClr val="FF0000"/>
                </a:solidFill>
                <a:latin typeface="Calibri" panose="020F0502020204030204" pitchFamily="34" charset="0"/>
              </a:rPr>
              <a:t>konkurenceschopnost </a:t>
            </a:r>
            <a:br>
              <a:rPr lang="cs-CZ" sz="4000" b="1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cs-CZ" sz="4000" b="1" smtClean="0">
                <a:solidFill>
                  <a:srgbClr val="FF0000"/>
                </a:solidFill>
                <a:latin typeface="Calibri" panose="020F0502020204030204" pitchFamily="34" charset="0"/>
              </a:rPr>
              <a:t>(op pik)</a:t>
            </a:r>
            <a:r>
              <a:rPr lang="cs-CZ" sz="4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/>
            </a:r>
            <a:br>
              <a:rPr lang="cs-CZ" sz="4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cs-CZ" sz="4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2014 - 2020</a:t>
            </a:r>
            <a:endParaRPr lang="cs-CZ" sz="40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88000" y="5805264"/>
            <a:ext cx="1425575" cy="5760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54072" rIns="90000" bIns="45000"/>
          <a:lstStyle/>
          <a:p>
            <a:pPr>
              <a:tabLst>
                <a:tab pos="723900" algn="l"/>
              </a:tabLst>
            </a:pPr>
            <a:r>
              <a:rPr lang="cs-CZ" sz="2000" dirty="0" smtClean="0">
                <a:solidFill>
                  <a:schemeClr val="bg1"/>
                </a:solidFill>
                <a:latin typeface="Calibri" panose="020F0502020204030204" pitchFamily="34" charset="0"/>
                <a:cs typeface="Arial" pitchFamily="34" charset="0"/>
              </a:rPr>
              <a:t>26.5.2015</a:t>
            </a:r>
            <a:endParaRPr lang="cs-CZ" sz="2000" dirty="0">
              <a:solidFill>
                <a:schemeClr val="bg1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000" y="540000"/>
            <a:ext cx="8100000" cy="944784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cs-CZ" sz="2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Přehled prvních výzev OP PIK  - červen 2015 </a:t>
            </a:r>
            <a:r>
              <a:rPr lang="cs-CZ" b="1" dirty="0">
                <a:latin typeface="Calibri" panose="020F0502020204030204" pitchFamily="34" charset="0"/>
              </a:rPr>
              <a:t/>
            </a:r>
            <a:br>
              <a:rPr lang="cs-CZ" b="1" dirty="0">
                <a:latin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44824"/>
            <a:ext cx="8100000" cy="3807176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cs-CZ" sz="1800" b="1" smtClean="0">
                <a:solidFill>
                  <a:srgbClr val="004586"/>
                </a:solidFill>
                <a:latin typeface="Calibri" panose="020F0502020204030204" pitchFamily="34" charset="0"/>
              </a:rPr>
              <a:t>PRIORITNÍ OSA	NÁZEV PROGRAMU		SBĚR ŽÁDOSTÍ	ALOKACE KČ</a:t>
            </a:r>
          </a:p>
          <a:p>
            <a:pPr marL="0" indent="0"/>
            <a:r>
              <a:rPr lang="cs-CZ" sz="1800" smtClean="0">
                <a:solidFill>
                  <a:srgbClr val="004586"/>
                </a:solidFill>
                <a:latin typeface="Calibri" panose="020F0502020204030204" pitchFamily="34" charset="0"/>
              </a:rPr>
              <a:t>PO </a:t>
            </a:r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</a:rPr>
              <a:t>1</a:t>
            </a:r>
            <a:r>
              <a:rPr lang="cs-CZ" sz="1800" smtClean="0">
                <a:solidFill>
                  <a:srgbClr val="004586"/>
                </a:solidFill>
                <a:latin typeface="Calibri" panose="020F0502020204030204" pitchFamily="34" charset="0"/>
              </a:rPr>
              <a:t>	SC 1.1	Aplikace </a:t>
            </a:r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</a:rPr>
              <a:t>		</a:t>
            </a:r>
            <a:r>
              <a:rPr lang="cs-CZ" sz="1800" smtClean="0">
                <a:solidFill>
                  <a:srgbClr val="004586"/>
                </a:solidFill>
                <a:latin typeface="Calibri" panose="020F0502020204030204" pitchFamily="34" charset="0"/>
              </a:rPr>
              <a:t>	kolová</a:t>
            </a:r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</a:rPr>
              <a:t>		2 mld.Kč</a:t>
            </a:r>
          </a:p>
          <a:p>
            <a:pPr marL="0" indent="0"/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</a:rPr>
              <a:t>PO 1</a:t>
            </a:r>
            <a:r>
              <a:rPr lang="cs-CZ" sz="1800" smtClean="0">
                <a:solidFill>
                  <a:srgbClr val="004586"/>
                </a:solidFill>
                <a:latin typeface="Calibri" panose="020F0502020204030204" pitchFamily="34" charset="0"/>
              </a:rPr>
              <a:t>	SC 1.1	Potenciál</a:t>
            </a:r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</a:rPr>
              <a:t>			kontinuální	1,5 mld. </a:t>
            </a:r>
          </a:p>
          <a:p>
            <a:pPr marL="0" indent="0"/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</a:rPr>
              <a:t>PO 1	SC 1.1	Inovace – </a:t>
            </a:r>
            <a:r>
              <a:rPr lang="cs-CZ" sz="1800" smtClean="0">
                <a:solidFill>
                  <a:srgbClr val="004586"/>
                </a:solidFill>
                <a:latin typeface="Calibri" panose="020F0502020204030204" pitchFamily="34" charset="0"/>
              </a:rPr>
              <a:t>In. projekt		kontinuální</a:t>
            </a:r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</a:rPr>
              <a:t>	4 mld.</a:t>
            </a:r>
          </a:p>
          <a:p>
            <a:pPr marL="0" indent="0"/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</a:rPr>
              <a:t>PO 1	SC 1.2	</a:t>
            </a:r>
            <a:r>
              <a:rPr lang="cs-CZ" sz="1800" smtClean="0">
                <a:solidFill>
                  <a:srgbClr val="004586"/>
                </a:solidFill>
                <a:latin typeface="Calibri" panose="020F0502020204030204" pitchFamily="34" charset="0"/>
              </a:rPr>
              <a:t>Partnerství znalost. transferu  	kolová		300 </a:t>
            </a:r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</a:rPr>
              <a:t>mil.</a:t>
            </a:r>
          </a:p>
          <a:p>
            <a:pPr marL="0" indent="0"/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</a:rPr>
              <a:t>PO 1	SC 1.2	Spolupráce – klastry</a:t>
            </a:r>
            <a:r>
              <a:rPr lang="cs-CZ" sz="1800" smtClean="0">
                <a:solidFill>
                  <a:srgbClr val="004586"/>
                </a:solidFill>
                <a:latin typeface="Calibri" panose="020F0502020204030204" pitchFamily="34" charset="0"/>
              </a:rPr>
              <a:t>		kolová		500 </a:t>
            </a:r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</a:rPr>
              <a:t>mil.</a:t>
            </a:r>
          </a:p>
          <a:p>
            <a:pPr marL="0" indent="0"/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</a:rPr>
              <a:t>PO 2	SC 2.1	Technologie </a:t>
            </a:r>
            <a:r>
              <a:rPr lang="cs-CZ" sz="1800" smtClean="0">
                <a:solidFill>
                  <a:srgbClr val="004586"/>
                </a:solidFill>
                <a:latin typeface="Calibri" panose="020F0502020204030204" pitchFamily="34" charset="0"/>
              </a:rPr>
              <a:t>(mikropodniky)</a:t>
            </a:r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</a:rPr>
              <a:t>	kontinuální	250 mil.</a:t>
            </a:r>
          </a:p>
          <a:p>
            <a:pPr marL="0" indent="0"/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</a:rPr>
              <a:t>PO 2	SC 2.2	Marketing	</a:t>
            </a:r>
            <a:r>
              <a:rPr lang="cs-CZ" sz="1800" smtClean="0">
                <a:solidFill>
                  <a:srgbClr val="004586"/>
                </a:solidFill>
                <a:latin typeface="Calibri" panose="020F0502020204030204" pitchFamily="34" charset="0"/>
              </a:rPr>
              <a:t>		kolová</a:t>
            </a:r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</a:rPr>
              <a:t>		300 mil.</a:t>
            </a:r>
          </a:p>
          <a:p>
            <a:pPr marL="0" indent="0"/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</a:rPr>
              <a:t>PO2	SC 2.4	Školicí střediska		kolová		500 mil.</a:t>
            </a:r>
          </a:p>
          <a:p>
            <a:pPr marL="0" indent="0"/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</a:rPr>
              <a:t>PO 2	SC 2.3	Nemovitosti		kontinuální	1,5 mld.</a:t>
            </a:r>
          </a:p>
          <a:p>
            <a:pPr marL="0" indent="0"/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</a:rPr>
              <a:t>PO 3	SC 3.2	Úspory energie		kontinuální	5 mld.</a:t>
            </a:r>
          </a:p>
          <a:p>
            <a:pPr marL="0" indent="0"/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</a:rPr>
              <a:t>PO 4	SC 4.2	ICT a sdílené služby		kolová		1,5 mld.		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4586"/>
              </a:solidFill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835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000" y="540000"/>
            <a:ext cx="8100000" cy="944784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cs-CZ" sz="2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JAK BUDEME ŽÁDOSTI PODÁVAT ???</a:t>
            </a:r>
            <a:br>
              <a:rPr lang="cs-CZ" sz="27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cs-CZ" sz="27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Jednotný monitorovací systém pro všechny 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44824"/>
            <a:ext cx="8100000" cy="3807176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</a:rPr>
              <a:t>Dle požadavků EU má být jednotný monitorovací systém pro všechny OP </a:t>
            </a:r>
          </a:p>
          <a:p>
            <a:pPr marL="0" indent="0"/>
            <a:endParaRPr lang="cs-CZ" sz="1800" b="1" dirty="0" smtClean="0">
              <a:solidFill>
                <a:srgbClr val="004586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</a:rPr>
              <a:t>ZPOŽDĚNÍ v zavádění  </a:t>
            </a:r>
            <a:r>
              <a:rPr lang="cs-CZ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Monitorovacího systému Strukturálních fondů </a:t>
            </a:r>
          </a:p>
          <a:p>
            <a:pPr marL="0" indent="0"/>
            <a:endParaRPr lang="cs-CZ" sz="18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</a:rPr>
              <a:t>Dodavatel </a:t>
            </a:r>
            <a:r>
              <a:rPr lang="cs-CZ" sz="1800" dirty="0">
                <a:solidFill>
                  <a:srgbClr val="004586"/>
                </a:solidFill>
                <a:latin typeface="Calibri" panose="020F0502020204030204" pitchFamily="34" charset="0"/>
              </a:rPr>
              <a:t>systému - společnost </a:t>
            </a:r>
            <a:r>
              <a:rPr lang="cs-CZ" sz="1800" b="1" dirty="0">
                <a:solidFill>
                  <a:srgbClr val="004586"/>
                </a:solidFill>
                <a:latin typeface="Calibri" panose="020F0502020204030204" pitchFamily="34" charset="0"/>
              </a:rPr>
              <a:t>TESCO SW a.s. </a:t>
            </a:r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</a:rPr>
              <a:t>…….?????????????????????? 				</a:t>
            </a: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</a:rPr>
              <a:t>systém Monit2014+ je </a:t>
            </a:r>
            <a:r>
              <a:rPr lang="cs-CZ" sz="1800" b="1" dirty="0">
                <a:solidFill>
                  <a:srgbClr val="004586"/>
                </a:solidFill>
                <a:latin typeface="Calibri" panose="020F0502020204030204" pitchFamily="34" charset="0"/>
              </a:rPr>
              <a:t>dosud „v plenkách</a:t>
            </a: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</a:rPr>
              <a:t>“</a:t>
            </a:r>
          </a:p>
          <a:p>
            <a:pPr marL="0" indent="0"/>
            <a:endParaRPr lang="cs-CZ" sz="1800" b="1" dirty="0" smtClean="0">
              <a:solidFill>
                <a:srgbClr val="004586"/>
              </a:solidFill>
              <a:latin typeface="Calibri" panose="020F0502020204030204" pitchFamily="34" charset="0"/>
            </a:endParaRPr>
          </a:p>
          <a:p>
            <a:pPr marL="0" indent="0"/>
            <a:endParaRPr lang="cs-CZ" sz="1800" dirty="0">
              <a:solidFill>
                <a:srgbClr val="004586"/>
              </a:solidFill>
              <a:latin typeface="Calibri" panose="020F0502020204030204" pitchFamily="34" charset="0"/>
            </a:endParaRPr>
          </a:p>
          <a:p>
            <a:pPr marL="0" indent="0"/>
            <a:endParaRPr lang="cs-CZ" sz="1800" dirty="0">
              <a:solidFill>
                <a:srgbClr val="004586"/>
              </a:solidFill>
              <a:latin typeface="Calibri" panose="020F0502020204030204" pitchFamily="34" charset="0"/>
            </a:endParaRPr>
          </a:p>
          <a:p>
            <a:pPr marL="0" indent="0"/>
            <a:endParaRPr lang="cs-CZ" sz="1800" dirty="0" smtClean="0">
              <a:solidFill>
                <a:srgbClr val="004586"/>
              </a:solidFill>
              <a:latin typeface="Calibri" panose="020F0502020204030204" pitchFamily="34" charset="0"/>
            </a:endParaRPr>
          </a:p>
          <a:p>
            <a:pPr marL="0" indent="0"/>
            <a:endParaRPr lang="cs-CZ" sz="1800" dirty="0">
              <a:solidFill>
                <a:srgbClr val="004586"/>
              </a:solidFill>
              <a:latin typeface="Calibri" panose="020F0502020204030204" pitchFamily="34" charset="0"/>
            </a:endParaRP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21750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548680"/>
            <a:ext cx="8100000" cy="5103320"/>
          </a:xfrm>
        </p:spPr>
        <p:txBody>
          <a:bodyPr/>
          <a:lstStyle/>
          <a:p>
            <a:pPr lvl="0"/>
            <a:endParaRPr lang="cs-CZ" sz="2500" b="1" dirty="0" smtClean="0">
              <a:solidFill>
                <a:srgbClr val="004586"/>
              </a:solidFill>
              <a:latin typeface="Calibri" panose="020F0502020204030204" pitchFamily="34" charset="0"/>
            </a:endParaRPr>
          </a:p>
          <a:p>
            <a:pPr lvl="0" algn="ctr"/>
            <a:endParaRPr lang="cs-CZ" sz="3000" b="1" dirty="0">
              <a:solidFill>
                <a:srgbClr val="004586"/>
              </a:solidFill>
              <a:latin typeface="Calibri" panose="020F0502020204030204" pitchFamily="34" charset="0"/>
            </a:endParaRPr>
          </a:p>
          <a:p>
            <a:pPr lvl="0" algn="ctr"/>
            <a:endParaRPr lang="cs-CZ" sz="2500" b="1" dirty="0">
              <a:solidFill>
                <a:srgbClr val="004586"/>
              </a:solidFill>
              <a:latin typeface="Calibri" panose="020F0502020204030204" pitchFamily="34" charset="0"/>
            </a:endParaRPr>
          </a:p>
          <a:p>
            <a:pPr lvl="0" algn="ctr"/>
            <a:r>
              <a:rPr lang="cs-CZ" sz="2000" b="1" dirty="0">
                <a:solidFill>
                  <a:srgbClr val="004586"/>
                </a:solidFill>
                <a:latin typeface="Calibri" panose="020F0502020204030204" pitchFamily="34" charset="0"/>
              </a:rPr>
              <a:t>Ing. </a:t>
            </a:r>
            <a:r>
              <a:rPr lang="cs-CZ" sz="2000" b="1" dirty="0" smtClean="0">
                <a:solidFill>
                  <a:srgbClr val="004586"/>
                </a:solidFill>
                <a:latin typeface="Calibri" panose="020F0502020204030204" pitchFamily="34" charset="0"/>
              </a:rPr>
              <a:t>Zdeněk Mištera</a:t>
            </a:r>
          </a:p>
          <a:p>
            <a:pPr lvl="0" algn="ctr"/>
            <a:r>
              <a:rPr lang="cs-CZ" sz="2000" b="1" dirty="0" smtClean="0">
                <a:solidFill>
                  <a:srgbClr val="004586"/>
                </a:solidFill>
                <a:latin typeface="Calibri" panose="020F0502020204030204" pitchFamily="34" charset="0"/>
              </a:rPr>
              <a:t>Eurovision a.s </a:t>
            </a:r>
            <a:endParaRPr lang="cs-CZ" sz="2000" b="1" dirty="0">
              <a:solidFill>
                <a:srgbClr val="004586"/>
              </a:solidFill>
              <a:latin typeface="Calibri" panose="020F0502020204030204" pitchFamily="34" charset="0"/>
            </a:endParaRPr>
          </a:p>
          <a:p>
            <a:pPr lvl="0" algn="ctr"/>
            <a:r>
              <a:rPr lang="cs-CZ" sz="1500" b="1" u="sng" dirty="0" smtClean="0">
                <a:solidFill>
                  <a:srgbClr val="004586"/>
                </a:solidFill>
                <a:latin typeface="Calibri" panose="020F0502020204030204" pitchFamily="34" charset="0"/>
                <a:hlinkClick r:id="rId2"/>
              </a:rPr>
              <a:t>praha@eurovision.cz</a:t>
            </a:r>
            <a:endParaRPr lang="cs-CZ" sz="1500" b="1" u="sng" dirty="0" smtClean="0">
              <a:solidFill>
                <a:srgbClr val="004586"/>
              </a:solidFill>
              <a:latin typeface="Calibri" panose="020F0502020204030204" pitchFamily="34" charset="0"/>
            </a:endParaRPr>
          </a:p>
          <a:p>
            <a:pPr lvl="0" algn="ctr"/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</a:rPr>
              <a:t>724 795 737 </a:t>
            </a:r>
            <a:endParaRPr lang="cs-CZ" sz="1800" b="1" dirty="0">
              <a:solidFill>
                <a:srgbClr val="004586"/>
              </a:solidFill>
              <a:latin typeface="Calibri" panose="020F0502020204030204" pitchFamily="34" charset="0"/>
            </a:endParaRPr>
          </a:p>
          <a:p>
            <a:pPr lvl="0" algn="ctr"/>
            <a:endParaRPr lang="cs-CZ" sz="2500" b="1" dirty="0">
              <a:solidFill>
                <a:srgbClr val="004586"/>
              </a:solidFill>
              <a:latin typeface="Calibri" panose="020F0502020204030204" pitchFamily="34" charset="0"/>
            </a:endParaRPr>
          </a:p>
          <a:p>
            <a:pPr lvl="0" algn="ctr"/>
            <a:r>
              <a:rPr lang="cs-CZ" sz="2400" b="1" dirty="0">
                <a:solidFill>
                  <a:srgbClr val="004586"/>
                </a:solidFill>
                <a:latin typeface="Calibri" panose="020F0502020204030204" pitchFamily="34" charset="0"/>
              </a:rPr>
              <a:t>Děkuji za Vaši pozornost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3591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100000" cy="576064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Calibri" panose="020F0502020204030204" pitchFamily="34" charset="0"/>
              </a:rPr>
              <a:t>OP Podnikání a inovace pro </a:t>
            </a:r>
            <a:r>
              <a:rPr lang="cs-CZ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konkurenceschopnost (OP PIK)</a:t>
            </a:r>
            <a:endParaRPr lang="cs-CZ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980728"/>
            <a:ext cx="8100000" cy="48245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</a:pPr>
            <a:endParaRPr lang="cs-CZ" b="1" dirty="0" smtClean="0">
              <a:solidFill>
                <a:srgbClr val="004586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rgbClr val="004586"/>
                </a:solidFill>
                <a:latin typeface="Calibri" panose="020F0502020204030204" pitchFamily="34" charset="0"/>
              </a:rPr>
              <a:t>ALOKACE</a:t>
            </a:r>
            <a:r>
              <a:rPr lang="cs-CZ" dirty="0" smtClean="0">
                <a:solidFill>
                  <a:srgbClr val="004586"/>
                </a:solidFill>
                <a:latin typeface="Calibri" panose="020F0502020204030204" pitchFamily="34" charset="0"/>
              </a:rPr>
              <a:t> </a:t>
            </a:r>
            <a:r>
              <a:rPr lang="cs-CZ" b="1" smtClean="0">
                <a:solidFill>
                  <a:srgbClr val="004586"/>
                </a:solidFill>
                <a:latin typeface="Calibri" panose="020F0502020204030204" pitchFamily="34" charset="0"/>
              </a:rPr>
              <a:t>OP PIK:  </a:t>
            </a:r>
            <a:r>
              <a:rPr lang="cs-CZ" smtClean="0">
                <a:solidFill>
                  <a:srgbClr val="004586"/>
                </a:solidFill>
                <a:latin typeface="Calibri" panose="020F0502020204030204" pitchFamily="34" charset="0"/>
              </a:rPr>
              <a:t>120 mld</a:t>
            </a:r>
            <a:r>
              <a:rPr lang="cs-CZ" dirty="0" smtClean="0">
                <a:solidFill>
                  <a:srgbClr val="004586"/>
                </a:solidFill>
                <a:latin typeface="Calibri" panose="020F0502020204030204" pitchFamily="34" charset="0"/>
              </a:rPr>
              <a:t>. Kč (celkově pro strukturální fondy cca 650 mld. Kč)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rgbClr val="004586"/>
                </a:solidFill>
                <a:latin typeface="Calibri" panose="020F0502020204030204" pitchFamily="34" charset="0"/>
              </a:rPr>
              <a:t>ÚZEMNÍ VYMEZENÍ: </a:t>
            </a:r>
            <a:r>
              <a:rPr lang="cs-CZ" dirty="0" smtClean="0">
                <a:solidFill>
                  <a:srgbClr val="004586"/>
                </a:solidFill>
                <a:latin typeface="Calibri" panose="020F0502020204030204" pitchFamily="34" charset="0"/>
              </a:rPr>
              <a:t>celá ČR kromě Prahy, u některých programů vymezené regiony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rgbClr val="004586"/>
                </a:solidFill>
                <a:latin typeface="Calibri" panose="020F0502020204030204" pitchFamily="34" charset="0"/>
              </a:rPr>
              <a:t>VHODNÍ ŽADATELÉ</a:t>
            </a:r>
          </a:p>
          <a:p>
            <a:pPr marL="285750"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600" b="1" dirty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obchodní společnosti všech velikostí</a:t>
            </a:r>
            <a:r>
              <a:rPr lang="cs-CZ" sz="1600" dirty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 působící ve zpracovatelském průmyslu, v IT sektoru a pro vybrané aktivity také v energetice a v dalších podnikatelských odvětvích</a:t>
            </a:r>
          </a:p>
          <a:p>
            <a:pPr marL="285750"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600" b="1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zaměřeno nejvíce na </a:t>
            </a:r>
            <a:r>
              <a:rPr lang="cs-CZ" sz="1600" b="1" dirty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malé a střední podniky </a:t>
            </a:r>
            <a:r>
              <a:rPr lang="cs-CZ" sz="1600" b="1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- MSP </a:t>
            </a:r>
            <a:r>
              <a:rPr lang="cs-CZ" sz="1600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(do </a:t>
            </a:r>
            <a:r>
              <a:rPr lang="cs-CZ" sz="1600" dirty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249 zaměstnanců)</a:t>
            </a:r>
          </a:p>
          <a:p>
            <a:pPr marL="457200" lvl="1" indent="0" algn="just">
              <a:lnSpc>
                <a:spcPct val="110000"/>
              </a:lnSpc>
              <a:buNone/>
            </a:pPr>
            <a:endParaRPr lang="cs-CZ" sz="1600" dirty="0" smtClean="0">
              <a:solidFill>
                <a:srgbClr val="004586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cs-CZ" dirty="0" smtClean="0">
                <a:solidFill>
                  <a:srgbClr val="004586"/>
                </a:solidFill>
                <a:latin typeface="Calibri" panose="020F0502020204030204" pitchFamily="34" charset="0"/>
              </a:rPr>
              <a:t>Orientace na  </a:t>
            </a:r>
            <a:r>
              <a:rPr lang="cs-CZ" b="1" dirty="0" smtClean="0">
                <a:solidFill>
                  <a:srgbClr val="004586"/>
                </a:solidFill>
                <a:latin typeface="Calibri" panose="020F0502020204030204" pitchFamily="34" charset="0"/>
              </a:rPr>
              <a:t>VÝZKUM, VÝVOJ A INOVACE, NA EKOLOGICKÁ ŘEŠENÍ V PODNICÍCH, ICT SEKTOR</a:t>
            </a:r>
          </a:p>
          <a:p>
            <a:pPr marL="0" indent="0" algn="just">
              <a:lnSpc>
                <a:spcPct val="110000"/>
              </a:lnSpc>
            </a:pPr>
            <a:endParaRPr lang="cs-CZ" b="1" dirty="0" smtClean="0">
              <a:solidFill>
                <a:srgbClr val="004586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rgbClr val="004586"/>
                </a:solidFill>
                <a:latin typeface="Calibri" panose="020F0502020204030204" pitchFamily="34" charset="0"/>
              </a:rPr>
              <a:t>VÝŠE PODPORY</a:t>
            </a:r>
            <a:r>
              <a:rPr lang="cs-CZ" dirty="0">
                <a:solidFill>
                  <a:srgbClr val="004586"/>
                </a:solidFill>
                <a:latin typeface="Calibri" panose="020F0502020204030204" pitchFamily="34" charset="0"/>
              </a:rPr>
              <a:t> </a:t>
            </a:r>
            <a:r>
              <a:rPr lang="cs-CZ" dirty="0" smtClean="0">
                <a:solidFill>
                  <a:srgbClr val="004586"/>
                </a:solidFill>
                <a:latin typeface="Calibri" panose="020F0502020204030204" pitchFamily="34" charset="0"/>
              </a:rPr>
              <a:t>- předpokládaná </a:t>
            </a:r>
            <a:r>
              <a:rPr lang="cs-CZ" b="1" dirty="0" smtClean="0">
                <a:solidFill>
                  <a:srgbClr val="004586"/>
                </a:solidFill>
                <a:latin typeface="Calibri" panose="020F0502020204030204" pitchFamily="34" charset="0"/>
              </a:rPr>
              <a:t>míra </a:t>
            </a:r>
            <a:r>
              <a:rPr lang="cs-CZ" b="1" smtClean="0">
                <a:solidFill>
                  <a:srgbClr val="004586"/>
                </a:solidFill>
                <a:latin typeface="Calibri" panose="020F0502020204030204" pitchFamily="34" charset="0"/>
              </a:rPr>
              <a:t>podpory podle programu a </a:t>
            </a:r>
            <a:r>
              <a:rPr lang="cs-CZ" b="1" dirty="0" smtClean="0">
                <a:solidFill>
                  <a:srgbClr val="004586"/>
                </a:solidFill>
                <a:latin typeface="Calibri" panose="020F0502020204030204" pitchFamily="34" charset="0"/>
              </a:rPr>
              <a:t>velikosti žadatele </a:t>
            </a:r>
          </a:p>
          <a:p>
            <a:pPr marL="685800" lvl="1" algn="just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600" b="1" dirty="0" smtClean="0">
                <a:solidFill>
                  <a:srgbClr val="004586"/>
                </a:solidFill>
                <a:latin typeface="Calibri" panose="020F0502020204030204" pitchFamily="34" charset="0"/>
              </a:rPr>
              <a:t>MÍRA PODPORY NIŽŠÍ </a:t>
            </a:r>
            <a:r>
              <a:rPr lang="cs-CZ" sz="1600" dirty="0" smtClean="0">
                <a:solidFill>
                  <a:srgbClr val="004586"/>
                </a:solidFill>
                <a:latin typeface="Calibri" panose="020F0502020204030204" pitchFamily="34" charset="0"/>
              </a:rPr>
              <a:t>oproti minulému období 2007 - 2013</a:t>
            </a:r>
          </a:p>
          <a:p>
            <a:pPr marL="685800" lvl="1" algn="just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600" b="1" dirty="0" smtClean="0">
                <a:solidFill>
                  <a:srgbClr val="004586"/>
                </a:solidFill>
                <a:latin typeface="Calibri" panose="020F0502020204030204" pitchFamily="34" charset="0"/>
              </a:rPr>
              <a:t>VELKÝ/ STŘEDNÍ/ MALÝ PODNIK – 25/ 35/ 45 %</a:t>
            </a:r>
          </a:p>
          <a:p>
            <a:pPr marL="685800" lvl="1" algn="just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600" dirty="0" smtClean="0">
                <a:solidFill>
                  <a:srgbClr val="004586"/>
                </a:solidFill>
                <a:latin typeface="Calibri" panose="020F0502020204030204" pitchFamily="34" charset="0"/>
              </a:rPr>
              <a:t>v některých programech odlišnosti</a:t>
            </a:r>
            <a:endParaRPr lang="cs-CZ" sz="1600" dirty="0">
              <a:solidFill>
                <a:srgbClr val="004586"/>
              </a:solidFill>
              <a:latin typeface="Calibri" panose="020F0502020204030204" pitchFamily="34" charset="0"/>
            </a:endParaRPr>
          </a:p>
          <a:p>
            <a:pPr marL="0" indent="0" algn="just"/>
            <a:endParaRPr lang="cs-CZ" sz="1700" dirty="0">
              <a:effectLst/>
              <a:latin typeface="Calibri" panose="020F0502020204030204" pitchFamily="34" charset="0"/>
            </a:endParaRPr>
          </a:p>
          <a:p>
            <a:pPr marL="0" indent="0" algn="just"/>
            <a:endParaRPr lang="cs-CZ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000" y="540000"/>
            <a:ext cx="8100000" cy="1016792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PRIORITNÍ OSY PROGRAMU</a:t>
            </a:r>
            <a:br>
              <a:rPr lang="cs-CZ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cs-CZ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OP </a:t>
            </a:r>
            <a:r>
              <a:rPr lang="cs-CZ" b="1" dirty="0">
                <a:solidFill>
                  <a:schemeClr val="bg1"/>
                </a:solidFill>
                <a:latin typeface="Calibri" panose="020F0502020204030204" pitchFamily="34" charset="0"/>
              </a:rPr>
              <a:t>Podnikání a inovace pro </a:t>
            </a:r>
            <a:r>
              <a:rPr lang="cs-CZ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konkurenceschopnost (OP PIK)</a:t>
            </a:r>
            <a:r>
              <a:rPr lang="cs-CZ" b="1" dirty="0" smtClean="0">
                <a:latin typeface="Calibri" panose="020F0502020204030204" pitchFamily="34" charset="0"/>
              </a:rPr>
              <a:t/>
            </a:r>
            <a:br>
              <a:rPr lang="cs-CZ" b="1" dirty="0" smtClean="0">
                <a:latin typeface="Calibri" panose="020F0502020204030204" pitchFamily="34" charset="0"/>
              </a:rPr>
            </a:br>
            <a:r>
              <a:rPr lang="cs-CZ" b="1" dirty="0" smtClean="0">
                <a:latin typeface="Calibri" panose="020F0502020204030204" pitchFamily="34" charset="0"/>
              </a:rPr>
              <a:t/>
            </a:r>
            <a:br>
              <a:rPr lang="cs-CZ" b="1" dirty="0" smtClean="0">
                <a:latin typeface="Calibri" panose="020F0502020204030204" pitchFamily="34" charset="0"/>
              </a:rPr>
            </a:br>
            <a:endParaRPr lang="cs-CZ" b="1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772816"/>
            <a:ext cx="8280472" cy="387918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endParaRPr lang="cs-CZ" sz="17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7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Prioritní osa 1 - </a:t>
            </a:r>
            <a:r>
              <a:rPr lang="cs-CZ" sz="1700" b="1" dirty="0">
                <a:solidFill>
                  <a:srgbClr val="FF0000"/>
                </a:solidFill>
                <a:latin typeface="Calibri" panose="020F0502020204030204" pitchFamily="34" charset="0"/>
              </a:rPr>
              <a:t>R</a:t>
            </a:r>
            <a:r>
              <a:rPr lang="cs-CZ" sz="17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ozvoj výzkumu a vývoje </a:t>
            </a:r>
            <a:r>
              <a:rPr lang="cs-CZ" sz="17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– 38 mld. Kč prostředků </a:t>
            </a:r>
            <a:endParaRPr lang="cs-CZ" sz="17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/>
            <a:r>
              <a:rPr lang="cs-CZ" sz="17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		- </a:t>
            </a:r>
            <a:r>
              <a:rPr lang="cs-CZ" sz="17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nejvíce z programu OP PIK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sz="1700" b="1" dirty="0" smtClean="0">
              <a:solidFill>
                <a:srgbClr val="004586"/>
              </a:solidFill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700" b="1" dirty="0" smtClean="0">
                <a:solidFill>
                  <a:srgbClr val="004586"/>
                </a:solidFill>
                <a:latin typeface="Calibri" panose="020F0502020204030204" pitchFamily="34" charset="0"/>
              </a:rPr>
              <a:t>Prioritní osa 2 - Podpora podnikání malých a středních firem </a:t>
            </a:r>
            <a:r>
              <a:rPr lang="cs-CZ" sz="1700" dirty="0" smtClean="0">
                <a:solidFill>
                  <a:srgbClr val="004586"/>
                </a:solidFill>
                <a:latin typeface="Calibri" panose="020F0502020204030204" pitchFamily="34" charset="0"/>
              </a:rPr>
              <a:t>– 25 mld. Kč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sz="1700" b="1" dirty="0" smtClean="0">
              <a:solidFill>
                <a:srgbClr val="004586"/>
              </a:solidFill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700" b="1" dirty="0" smtClean="0">
                <a:solidFill>
                  <a:srgbClr val="004586"/>
                </a:solidFill>
                <a:latin typeface="Calibri" panose="020F0502020204030204" pitchFamily="34" charset="0"/>
              </a:rPr>
              <a:t>Prioritní osa 3 - Efektivnější nakládání energií </a:t>
            </a:r>
            <a:r>
              <a:rPr lang="cs-CZ" sz="1700" dirty="0" smtClean="0">
                <a:solidFill>
                  <a:srgbClr val="004586"/>
                </a:solidFill>
                <a:latin typeface="Calibri" panose="020F0502020204030204" pitchFamily="34" charset="0"/>
              </a:rPr>
              <a:t>– 34 mld. Kč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sz="1700" b="1" dirty="0" smtClean="0">
              <a:solidFill>
                <a:srgbClr val="004586"/>
              </a:solidFill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700" b="1" dirty="0" smtClean="0">
                <a:solidFill>
                  <a:srgbClr val="004586"/>
                </a:solidFill>
                <a:latin typeface="Calibri" panose="020F0502020204030204" pitchFamily="34" charset="0"/>
              </a:rPr>
              <a:t>Prioritní osa 4 - Rozvoj informačních a komunikačních technologií </a:t>
            </a:r>
            <a:r>
              <a:rPr lang="cs-CZ" sz="1700" dirty="0" smtClean="0">
                <a:solidFill>
                  <a:srgbClr val="004586"/>
                </a:solidFill>
                <a:latin typeface="Calibri" panose="020F0502020204030204" pitchFamily="34" charset="0"/>
              </a:rPr>
              <a:t>– 21 mld. Kč</a:t>
            </a:r>
          </a:p>
          <a:p>
            <a:pPr marL="0" indent="0" algn="just"/>
            <a:endParaRPr lang="cs-CZ" sz="1700" b="1" dirty="0" smtClean="0">
              <a:solidFill>
                <a:srgbClr val="004586"/>
              </a:solidFill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700" b="1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Prioritní osa 5 - Technická pomoc </a:t>
            </a:r>
            <a:r>
              <a:rPr lang="cs-CZ" sz="17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– 2 mld. Kč  (podpora administrace, úředníků)</a:t>
            </a:r>
          </a:p>
          <a:p>
            <a:pPr marL="0" indent="0" algn="just"/>
            <a:endParaRPr lang="cs-CZ" dirty="0">
              <a:solidFill>
                <a:srgbClr val="00458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0986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000" y="540000"/>
            <a:ext cx="8100000" cy="440728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OPPI </a:t>
            </a:r>
            <a:r>
              <a:rPr lang="cs-CZ" b="1" smtClean="0">
                <a:solidFill>
                  <a:schemeClr val="bg1"/>
                </a:solidFill>
                <a:latin typeface="Calibri" panose="020F0502020204030204" pitchFamily="34" charset="0"/>
              </a:rPr>
              <a:t>A OP PIK </a:t>
            </a:r>
            <a:r>
              <a:rPr lang="cs-CZ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– porovnání 1.</a:t>
            </a:r>
            <a:r>
              <a:rPr lang="cs-CZ" b="1" dirty="0" smtClean="0">
                <a:latin typeface="Calibri" panose="020F0502020204030204" pitchFamily="34" charset="0"/>
              </a:rPr>
              <a:t/>
            </a:r>
            <a:br>
              <a:rPr lang="cs-CZ" b="1" dirty="0" smtClean="0">
                <a:latin typeface="Calibri" panose="020F0502020204030204" pitchFamily="34" charset="0"/>
              </a:rPr>
            </a:br>
            <a:endParaRPr lang="cs-CZ" b="1" dirty="0">
              <a:latin typeface="Calibri" panose="020F0502020204030204" pitchFamily="34" charset="0"/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832072"/>
              </p:ext>
            </p:extLst>
          </p:nvPr>
        </p:nvGraphicFramePr>
        <p:xfrm>
          <a:off x="1547664" y="1196752"/>
          <a:ext cx="6192688" cy="4556760"/>
        </p:xfrm>
        <a:graphic>
          <a:graphicData uri="http://schemas.openxmlformats.org/drawingml/2006/table">
            <a:tbl>
              <a:tblPr firstRow="1" firstCol="1" bandRow="1"/>
              <a:tblGrid>
                <a:gridCol w="3072337"/>
                <a:gridCol w="3120351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OP Podnikání a </a:t>
                      </a:r>
                      <a:r>
                        <a:rPr lang="cs-CZ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inovace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2007 - 2013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OP Podnikání a inovace pro </a:t>
                      </a:r>
                      <a:r>
                        <a:rPr lang="cs-CZ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konkurenceschopnost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2014 - 2020</a:t>
                      </a:r>
                      <a:endParaRPr lang="cs-CZ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Potenciál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Potenciál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Inovace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Inovace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Spolupráce</a:t>
                      </a:r>
                      <a:endParaRPr lang="cs-CZ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Spolupráce</a:t>
                      </a:r>
                      <a:endParaRPr lang="cs-CZ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Rozvoj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Mikropodniky/ Technologie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Poradenství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Poradenství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Školící střediska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Školící </a:t>
                      </a:r>
                      <a:r>
                        <a:rPr lang="cs-CZ" sz="200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střediska </a:t>
                      </a:r>
                      <a:r>
                        <a:rPr lang="cs-CZ" sz="20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– nově pouze MSP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Eko-energie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Úspory energií</a:t>
                      </a:r>
                      <a:endParaRPr lang="cs-CZ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Nemovitosti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Nemovitosti – </a:t>
                      </a: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nově pouze MSP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13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100000" cy="432048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  <a:latin typeface="Calibri" panose="020F0502020204030204" pitchFamily="34" charset="0"/>
              </a:rPr>
              <a:t>OPPI </a:t>
            </a:r>
            <a:r>
              <a:rPr lang="cs-CZ" b="1">
                <a:solidFill>
                  <a:schemeClr val="bg1"/>
                </a:solidFill>
                <a:latin typeface="Calibri" panose="020F0502020204030204" pitchFamily="34" charset="0"/>
              </a:rPr>
              <a:t>A </a:t>
            </a:r>
            <a:r>
              <a:rPr lang="cs-CZ" b="1" smtClean="0">
                <a:solidFill>
                  <a:schemeClr val="bg1"/>
                </a:solidFill>
                <a:latin typeface="Calibri" panose="020F0502020204030204" pitchFamily="34" charset="0"/>
              </a:rPr>
              <a:t>OP PIK </a:t>
            </a:r>
            <a:r>
              <a:rPr lang="cs-CZ" b="1" dirty="0">
                <a:solidFill>
                  <a:schemeClr val="bg1"/>
                </a:solidFill>
                <a:latin typeface="Calibri" panose="020F0502020204030204" pitchFamily="34" charset="0"/>
              </a:rPr>
              <a:t>– porovnání </a:t>
            </a:r>
            <a:r>
              <a:rPr lang="cs-CZ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2.</a:t>
            </a:r>
            <a:endParaRPr lang="cs-CZ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683747"/>
              </p:ext>
            </p:extLst>
          </p:nvPr>
        </p:nvGraphicFramePr>
        <p:xfrm>
          <a:off x="1259632" y="980730"/>
          <a:ext cx="6336704" cy="4295268"/>
        </p:xfrm>
        <a:graphic>
          <a:graphicData uri="http://schemas.openxmlformats.org/drawingml/2006/table">
            <a:tbl>
              <a:tblPr firstRow="1" firstCol="1" bandRow="1"/>
              <a:tblGrid>
                <a:gridCol w="2757355"/>
                <a:gridCol w="3579349"/>
              </a:tblGrid>
              <a:tr h="617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OP Podnikání a </a:t>
                      </a:r>
                      <a:r>
                        <a:rPr lang="cs-CZ" sz="18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inovace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2007 - 2013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OP Podnikání a inovace pro </a:t>
                      </a:r>
                      <a:r>
                        <a:rPr lang="cs-CZ" sz="18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konkurenceschopnost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2014 - 2020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</a:tr>
              <a:tr h="308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ICT a strategické služby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ICT </a:t>
                      </a:r>
                      <a:r>
                        <a:rPr lang="cs-CZ" sz="18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cs-CZ" sz="180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sdílené </a:t>
                      </a:r>
                      <a:r>
                        <a:rPr lang="cs-CZ" sz="1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služby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ICT v podnicích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Nebude !!!!!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Modernizace a rozvoj energetických přenosových a distribučních soustav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Výzkum, vývoj a inovace v energetice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Ministerstvo průmyslu a obchodu – národní zdroje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Nově v rámci OP PIK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</a:tr>
              <a:tr h="308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TIP </a:t>
                      </a:r>
                      <a:r>
                        <a:rPr lang="cs-CZ" sz="180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(české</a:t>
                      </a:r>
                      <a:r>
                        <a:rPr lang="cs-CZ" sz="1800" baseline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financování - </a:t>
                      </a:r>
                      <a:r>
                        <a:rPr lang="cs-CZ" sz="180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MPO</a:t>
                      </a:r>
                      <a:r>
                        <a:rPr lang="cs-CZ" sz="18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APLIKACE</a:t>
                      </a:r>
                      <a:r>
                        <a:rPr lang="cs-CZ" sz="180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80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(EU</a:t>
                      </a:r>
                      <a:r>
                        <a:rPr lang="cs-CZ" sz="1800" baseline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fondy - </a:t>
                      </a:r>
                      <a:r>
                        <a:rPr lang="cs-CZ" sz="1800" b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OP </a:t>
                      </a:r>
                      <a:r>
                        <a:rPr lang="cs-CZ" sz="1800" b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PIK)</a:t>
                      </a:r>
                      <a:endParaRPr lang="cs-CZ" sz="18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45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000" y="540000"/>
            <a:ext cx="8100000" cy="512736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  <a:latin typeface="Calibri" panose="020F0502020204030204" pitchFamily="34" charset="0"/>
              </a:rPr>
              <a:t>PRIORITNÍ OSA 1: Rozvoj výzkumu a vývoje pro inovace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196752"/>
            <a:ext cx="8100000" cy="4455248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ZVÝŠENÍ INOVAČNÍ VÝKONNOSTI PODNIKŮ</a:t>
            </a:r>
          </a:p>
          <a:p>
            <a:pPr marL="0" indent="0">
              <a:lnSpc>
                <a:spcPct val="110000"/>
              </a:lnSpc>
            </a:pPr>
            <a:endParaRPr lang="cs-CZ" sz="1000" b="1" dirty="0" smtClean="0">
              <a:solidFill>
                <a:srgbClr val="004586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285750" indent="-2857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POTENCIÁL: </a:t>
            </a:r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Podniková </a:t>
            </a: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výzkumná </a:t>
            </a:r>
            <a:r>
              <a:rPr lang="cs-CZ" sz="1800" b="1" dirty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a </a:t>
            </a: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vývojová centra  </a:t>
            </a:r>
            <a:r>
              <a:rPr lang="cs-CZ" sz="1800" dirty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(navazuje na program Potenciál) </a:t>
            </a:r>
          </a:p>
          <a:p>
            <a:pPr marL="285750" indent="-2857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INOVACE: Inovace </a:t>
            </a:r>
            <a:r>
              <a:rPr lang="cs-CZ" sz="1800" b="1" dirty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výrobků a služeb </a:t>
            </a: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a </a:t>
            </a:r>
            <a:r>
              <a:rPr lang="cs-CZ" sz="1800" b="1" dirty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jejich uvedení na trh</a:t>
            </a:r>
            <a:r>
              <a:rPr lang="cs-CZ" sz="1800" dirty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, </a:t>
            </a: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ochrana </a:t>
            </a:r>
            <a:r>
              <a:rPr lang="cs-CZ" sz="1800" b="1" dirty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duševního vlastnictví v podnicích</a:t>
            </a:r>
            <a:r>
              <a:rPr lang="cs-CZ" sz="1800" dirty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 (navazuje na program Inovace)</a:t>
            </a:r>
          </a:p>
          <a:p>
            <a:pPr marL="285750" indent="-2857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APLIKACE: Průmyslový </a:t>
            </a:r>
            <a:r>
              <a:rPr lang="cs-CZ" sz="1800" b="1" dirty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výzkum a </a:t>
            </a: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vývoj – nový prototyp či užitný vzor </a:t>
            </a:r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(navazuje </a:t>
            </a:r>
            <a:r>
              <a:rPr lang="cs-CZ" sz="1800" dirty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na národní programy TIP a </a:t>
            </a:r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ALFA)</a:t>
            </a:r>
          </a:p>
          <a:p>
            <a:pPr marL="0" indent="0">
              <a:lnSpc>
                <a:spcPct val="110000"/>
              </a:lnSpc>
            </a:pPr>
            <a:endParaRPr lang="cs-CZ" sz="1800" dirty="0" smtClean="0">
              <a:solidFill>
                <a:srgbClr val="004586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PODPORA SPOLUPRÁCE VE VĚDĚ A VÝZKUMU</a:t>
            </a:r>
          </a:p>
          <a:p>
            <a:pPr marL="0" indent="0">
              <a:lnSpc>
                <a:spcPct val="110000"/>
              </a:lnSpc>
            </a:pPr>
            <a:endParaRPr lang="cs-CZ" sz="1000" b="1" dirty="0" smtClean="0">
              <a:solidFill>
                <a:srgbClr val="004586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285750" indent="-2857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SPOLUPRÁCE: Klastry, technologické platformy, podpora </a:t>
            </a:r>
            <a:r>
              <a:rPr lang="cs-CZ" sz="1800" b="1" dirty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spolupráce podnikatelských subjektů a vědeckovýzkumné sféry </a:t>
            </a:r>
            <a:endParaRPr lang="cs-CZ" sz="1800" b="1" dirty="0" smtClean="0">
              <a:solidFill>
                <a:srgbClr val="004586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3895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000" y="540000"/>
            <a:ext cx="8100000" cy="72876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  <a:latin typeface="Calibri" panose="020F0502020204030204" pitchFamily="34" charset="0"/>
              </a:rPr>
              <a:t>PRIORITNÍ OSA 2: Rozvoj podnikání a konkurenceschopnosti malých a středních </a:t>
            </a:r>
            <a:r>
              <a:rPr lang="cs-CZ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podniků (MSP)</a:t>
            </a:r>
            <a:endParaRPr lang="cs-CZ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100000" cy="431123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</a:pP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TATO OSA JE URČENA POUZE PRO MALÉ A STŘEDNÍ PODNIKY DO 249 ZAM.!!!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1800" b="1" dirty="0" smtClean="0">
              <a:solidFill>
                <a:srgbClr val="004586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TECHNOLOGIE (BÝVALÝ ROZVOJ) - Zvýšení konkurenceschopnosti začínajících a rozvíjejících se podniků formou nákupu technologií </a:t>
            </a:r>
          </a:p>
          <a:p>
            <a:pPr marL="285750" indent="-2857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územní vymezení - hospodářsky problémové regiony</a:t>
            </a:r>
          </a:p>
          <a:p>
            <a:pPr marL="285750" indent="-2857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+mj-cs"/>
              </a:rPr>
              <a:t>výzva červen 2015 </a:t>
            </a:r>
            <a:r>
              <a:rPr lang="cs-CZ" sz="1800" dirty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- pouze pro </a:t>
            </a:r>
            <a:r>
              <a:rPr lang="cs-CZ" sz="1800" dirty="0" err="1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mikropodniky</a:t>
            </a:r>
            <a:r>
              <a:rPr lang="cs-CZ" sz="1800" dirty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 do 10 zaměstnanců, bez územního vymezené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NEMOVITOSTI - Rekonstrukce </a:t>
            </a:r>
            <a:r>
              <a:rPr lang="cs-CZ" sz="1800" b="1" dirty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výrobních objektů a </a:t>
            </a:r>
            <a:r>
              <a:rPr lang="cs-CZ" sz="1800" b="1" dirty="0" err="1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brownfields</a:t>
            </a: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 </a:t>
            </a:r>
          </a:p>
          <a:p>
            <a:pPr marL="285750" indent="-2857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nově pouze pro MSP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ŠKOLICÍ STŘEDISKA - Rozvoj kapacity </a:t>
            </a:r>
            <a:r>
              <a:rPr lang="cs-CZ" sz="1800" b="1" dirty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pro odborné </a:t>
            </a: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vzdělávání</a:t>
            </a:r>
          </a:p>
          <a:p>
            <a:pPr marL="285750" indent="-285750">
              <a:lnSpc>
                <a:spcPct val="130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malé </a:t>
            </a:r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projekty, </a:t>
            </a:r>
            <a:r>
              <a:rPr lang="cs-CZ" sz="1800" dirty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nově pouze </a:t>
            </a:r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MSP a režim </a:t>
            </a:r>
            <a:r>
              <a:rPr lang="cs-CZ" sz="1800" dirty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de </a:t>
            </a:r>
            <a:r>
              <a:rPr lang="cs-CZ" sz="1800" dirty="0" err="1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minimis</a:t>
            </a:r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, podpora max. 200 tis. EUR</a:t>
            </a:r>
            <a:endParaRPr lang="cs-CZ" sz="1800" dirty="0">
              <a:solidFill>
                <a:srgbClr val="004586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004586"/>
                </a:solidFill>
                <a:latin typeface="Calibri" panose="020F0502020204030204" pitchFamily="34" charset="0"/>
              </a:rPr>
              <a:t>MARKETING - Podpora vstupu MSP na zahraniční </a:t>
            </a: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</a:rPr>
              <a:t>trhy</a:t>
            </a:r>
            <a:endParaRPr lang="cs-CZ" sz="1800" dirty="0" smtClean="0">
              <a:solidFill>
                <a:srgbClr val="004586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PORADENSTVÍ</a:t>
            </a:r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 – odborné poradenství pro rozvoj inovací zejména v začínajících podnicích</a:t>
            </a:r>
            <a:endParaRPr lang="cs-CZ" sz="1800" dirty="0">
              <a:solidFill>
                <a:srgbClr val="004586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5320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100000" cy="1512168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  <a:latin typeface="Calibri" panose="020F0502020204030204" pitchFamily="34" charset="0"/>
              </a:rPr>
              <a:t>PRIORITNÍ </a:t>
            </a:r>
            <a:r>
              <a:rPr lang="cs-CZ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OSA 3: </a:t>
            </a:r>
            <a:r>
              <a:rPr lang="cs-CZ" b="1" dirty="0">
                <a:solidFill>
                  <a:schemeClr val="bg1"/>
                </a:solidFill>
                <a:latin typeface="Calibri" panose="020F0502020204030204" pitchFamily="34" charset="0"/>
              </a:rPr>
              <a:t>Účinné nakládání energií, rozvoj energetické infrastruktury a obnovitelných zdrojů energie, podpora zavádění nových technologií v oblasti nakládání s energií a druhotných surovin</a:t>
            </a:r>
            <a:r>
              <a:rPr lang="cs-CZ" b="1" dirty="0">
                <a:latin typeface="Calibri" panose="020F0502020204030204" pitchFamily="34" charset="0"/>
              </a:rPr>
              <a:t/>
            </a:r>
            <a:br>
              <a:rPr lang="cs-CZ" b="1" dirty="0">
                <a:latin typeface="Calibri" panose="020F0502020204030204" pitchFamily="34" charset="0"/>
              </a:rPr>
            </a:br>
            <a:r>
              <a:rPr lang="cs-CZ" b="1" dirty="0" smtClean="0">
                <a:latin typeface="Calibri" panose="020F0502020204030204" pitchFamily="34" charset="0"/>
              </a:rPr>
              <a:t/>
            </a:r>
            <a:br>
              <a:rPr lang="cs-CZ" b="1" dirty="0" smtClean="0">
                <a:latin typeface="Calibri" panose="020F0502020204030204" pitchFamily="34" charset="0"/>
              </a:rPr>
            </a:br>
            <a:endParaRPr lang="cs-CZ" b="1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700808"/>
            <a:ext cx="8100000" cy="4032448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navazuje </a:t>
            </a:r>
            <a:r>
              <a:rPr lang="cs-CZ" sz="1800" b="1" dirty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na program </a:t>
            </a: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Eko-energie</a:t>
            </a:r>
          </a:p>
          <a:p>
            <a:pPr marL="0" indent="0"/>
            <a:endParaRPr lang="cs-CZ" sz="1800" b="1" dirty="0" smtClean="0">
              <a:solidFill>
                <a:srgbClr val="004586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1/ Zvýšení podílu výroby energie z </a:t>
            </a:r>
            <a:r>
              <a:rPr lang="cs-CZ" sz="1800" b="1" dirty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obnovitelných zdrojů </a:t>
            </a: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energie </a:t>
            </a:r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(program OZE)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2/ Zvýšení energetické účinnosti podnikatelského sektoru </a:t>
            </a:r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a zavedení úspor </a:t>
            </a:r>
            <a:r>
              <a:rPr lang="cs-CZ" sz="1800" dirty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energie v podnicích </a:t>
            </a:r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(program </a:t>
            </a: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Úspory energie</a:t>
            </a:r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)</a:t>
            </a:r>
            <a:endParaRPr lang="cs-CZ" sz="1800" dirty="0">
              <a:solidFill>
                <a:srgbClr val="004586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3/ </a:t>
            </a:r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Aplikace </a:t>
            </a:r>
            <a:r>
              <a:rPr lang="cs-CZ" sz="1800" dirty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prvků </a:t>
            </a:r>
            <a:r>
              <a:rPr lang="cs-CZ" sz="1800" b="1" dirty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inteligentních sítí v distribučních soustavách </a:t>
            </a:r>
            <a:r>
              <a:rPr lang="cs-CZ" sz="1800" dirty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(program </a:t>
            </a:r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Smart grids) – pro provozovatele distribučních sítí</a:t>
            </a:r>
            <a:endParaRPr lang="cs-CZ" sz="1800" dirty="0">
              <a:solidFill>
                <a:srgbClr val="004586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4/ Podpora </a:t>
            </a:r>
            <a:r>
              <a:rPr lang="cs-CZ" sz="1800" b="1" dirty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nízkouhlíkových technologií</a:t>
            </a:r>
            <a:r>
              <a:rPr lang="cs-CZ" sz="1800" dirty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 (program Nízkouhlíkové technologie</a:t>
            </a:r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) – zavádění nízkouhlíkové dopravy, technologií v budovách, výrobních technologií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5/ Zvýšení účinnosti soustav zásobování teplem  </a:t>
            </a:r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- pro výrobce a dodavatele (kombinovaná výroba tepla a nelektřiny)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6/ Posílení energetické bezpečnosti přenosové soustavy </a:t>
            </a:r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  <a:ea typeface="+mj-ea"/>
                <a:cs typeface="+mj-cs"/>
              </a:rPr>
              <a:t>– modernizace soustavy</a:t>
            </a:r>
            <a:endParaRPr lang="cs-CZ" sz="1800" dirty="0">
              <a:solidFill>
                <a:srgbClr val="004586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0" indent="0"/>
            <a:endParaRPr lang="cs-CZ" sz="1500" b="1" dirty="0">
              <a:solidFill>
                <a:srgbClr val="004586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marL="0" indent="0"/>
            <a:endParaRPr lang="cs-CZ" sz="1500" b="1" dirty="0">
              <a:solidFill>
                <a:srgbClr val="004586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153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000" y="540000"/>
            <a:ext cx="8100000" cy="944784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sz="2700" b="1" dirty="0">
                <a:solidFill>
                  <a:schemeClr val="bg1"/>
                </a:solidFill>
                <a:latin typeface="Calibri" panose="020F0502020204030204" pitchFamily="34" charset="0"/>
              </a:rPr>
              <a:t>PRIORITNÍ OSA 4: Rozvoj vysokorychlostních přístupových sítí k internetu a informačních a komunikačních technologií</a:t>
            </a:r>
            <a:r>
              <a:rPr lang="cs-CZ" b="1" dirty="0">
                <a:latin typeface="Calibri" panose="020F0502020204030204" pitchFamily="34" charset="0"/>
              </a:rPr>
              <a:t/>
            </a:r>
            <a:br>
              <a:rPr lang="cs-CZ" b="1" dirty="0">
                <a:latin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44824"/>
            <a:ext cx="8100000" cy="3807176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800" dirty="0">
                <a:solidFill>
                  <a:srgbClr val="004586"/>
                </a:solidFill>
                <a:latin typeface="Calibri" panose="020F0502020204030204" pitchFamily="34" charset="0"/>
              </a:rPr>
              <a:t>3</a:t>
            </a:r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</a:rPr>
              <a:t> stěžejní aktivity:</a:t>
            </a:r>
          </a:p>
          <a:p>
            <a:pPr marL="0" indent="0"/>
            <a:endParaRPr lang="cs-CZ" sz="1800" dirty="0">
              <a:solidFill>
                <a:srgbClr val="004586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</a:rPr>
              <a:t>1/ Tvorba </a:t>
            </a:r>
            <a:r>
              <a:rPr lang="cs-CZ" sz="1800" b="1" dirty="0">
                <a:solidFill>
                  <a:srgbClr val="004586"/>
                </a:solidFill>
                <a:latin typeface="Calibri" panose="020F0502020204030204" pitchFamily="34" charset="0"/>
              </a:rPr>
              <a:t>nových IS/ICT řešení - </a:t>
            </a:r>
            <a:r>
              <a:rPr lang="cs-CZ" sz="1800" dirty="0">
                <a:solidFill>
                  <a:srgbClr val="004586"/>
                </a:solidFill>
                <a:latin typeface="Calibri" panose="020F0502020204030204" pitchFamily="34" charset="0"/>
              </a:rPr>
              <a:t>tzn. tvorba moderních digitálních služeb, aplikací a firmware např. v oblasti komunikace, zábavy, obchodování, vzdělávání, zdravotnictví, přístupu k zaměstnání nebo i v oblasti kulturních a kreativních průmyslů včetně </a:t>
            </a:r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</a:rPr>
              <a:t>související </a:t>
            </a:r>
            <a:r>
              <a:rPr lang="cs-CZ" sz="1800" smtClean="0">
                <a:solidFill>
                  <a:srgbClr val="004586"/>
                </a:solidFill>
                <a:latin typeface="Calibri" panose="020F0502020204030204" pitchFamily="34" charset="0"/>
              </a:rPr>
              <a:t>implementace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1800" smtClean="0">
                <a:solidFill>
                  <a:srgbClr val="004586"/>
                </a:solidFill>
                <a:latin typeface="Calibri" panose="020F0502020204030204" pitchFamily="34" charset="0"/>
              </a:rPr>
              <a:t>Pořízení </a:t>
            </a:r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</a:rPr>
              <a:t>hardware a software pouze v režimu de </a:t>
            </a:r>
            <a:r>
              <a:rPr lang="cs-CZ" sz="1800" dirty="0" err="1" smtClean="0">
                <a:solidFill>
                  <a:srgbClr val="004586"/>
                </a:solidFill>
                <a:latin typeface="Calibri" panose="020F0502020204030204" pitchFamily="34" charset="0"/>
              </a:rPr>
              <a:t>minimis</a:t>
            </a:r>
            <a:r>
              <a:rPr lang="cs-CZ" sz="1800" dirty="0" smtClean="0">
                <a:solidFill>
                  <a:srgbClr val="004586"/>
                </a:solidFill>
                <a:latin typeface="Calibri" panose="020F0502020204030204" pitchFamily="34" charset="0"/>
              </a:rPr>
              <a:t>!</a:t>
            </a:r>
            <a:endParaRPr lang="cs-CZ" sz="18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cs-CZ" sz="1800" dirty="0">
              <a:solidFill>
                <a:srgbClr val="004586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1800" b="1" dirty="0">
                <a:solidFill>
                  <a:srgbClr val="004586"/>
                </a:solidFill>
                <a:latin typeface="Calibri" panose="020F0502020204030204" pitchFamily="34" charset="0"/>
              </a:rPr>
              <a:t>2/Zřizování a provoz center sdílených </a:t>
            </a: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</a:rPr>
              <a:t>služeb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cs-CZ" sz="1800" b="1" dirty="0" smtClean="0">
              <a:solidFill>
                <a:srgbClr val="004586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cs-CZ" sz="1800" b="1" dirty="0" smtClean="0">
                <a:solidFill>
                  <a:srgbClr val="004586"/>
                </a:solidFill>
                <a:latin typeface="Calibri" panose="020F0502020204030204" pitchFamily="34" charset="0"/>
              </a:rPr>
              <a:t>3/</a:t>
            </a:r>
            <a:r>
              <a:rPr lang="cs-CZ" sz="1800" b="1" dirty="0">
                <a:solidFill>
                  <a:srgbClr val="004586"/>
                </a:solidFill>
                <a:latin typeface="Calibri" panose="020F0502020204030204" pitchFamily="34" charset="0"/>
              </a:rPr>
              <a:t>Budování a modernizace </a:t>
            </a:r>
            <a:r>
              <a:rPr lang="cs-CZ" sz="1800" b="1">
                <a:solidFill>
                  <a:srgbClr val="004586"/>
                </a:solidFill>
                <a:latin typeface="Calibri" panose="020F0502020204030204" pitchFamily="34" charset="0"/>
              </a:rPr>
              <a:t>datových </a:t>
            </a:r>
            <a:r>
              <a:rPr lang="cs-CZ" sz="1800" b="1" smtClean="0">
                <a:solidFill>
                  <a:srgbClr val="004586"/>
                </a:solidFill>
                <a:latin typeface="Calibri" panose="020F0502020204030204" pitchFamily="34" charset="0"/>
              </a:rPr>
              <a:t>center </a:t>
            </a:r>
            <a:r>
              <a:rPr lang="cs-CZ" sz="1800" smtClean="0">
                <a:solidFill>
                  <a:srgbClr val="004586"/>
                </a:solidFill>
                <a:latin typeface="Calibri" panose="020F0502020204030204" pitchFamily="34" charset="0"/>
              </a:rPr>
              <a:t>– pořízení pozemků, budov, staveb, hardware, software atd. </a:t>
            </a:r>
            <a:endParaRPr lang="cs-CZ" sz="1800" dirty="0">
              <a:solidFill>
                <a:srgbClr val="004586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cs-CZ" sz="1800" b="1" dirty="0">
              <a:solidFill>
                <a:srgbClr val="004586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cs-CZ" sz="1800" dirty="0">
              <a:solidFill>
                <a:srgbClr val="004586"/>
              </a:solidFill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865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>
        <a:norm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742</Words>
  <Application>Microsoft Office PowerPoint</Application>
  <PresentationFormat>Předvádění na obrazovce (4:3)</PresentationFormat>
  <Paragraphs>139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  OP Podnikání a inovace  pro konkurenceschopnost  (op pik) 2014 - 2020</vt:lpstr>
      <vt:lpstr>OP Podnikání a inovace pro konkurenceschopnost (OP PIK)</vt:lpstr>
      <vt:lpstr>PRIORITNÍ OSY PROGRAMU OP Podnikání a inovace pro konkurenceschopnost (OP PIK)  </vt:lpstr>
      <vt:lpstr>OPPI A OP PIK – porovnání 1. </vt:lpstr>
      <vt:lpstr>OPPI A OP PIK – porovnání 2.</vt:lpstr>
      <vt:lpstr>PRIORITNÍ OSA 1: Rozvoj výzkumu a vývoje pro inovace</vt:lpstr>
      <vt:lpstr>PRIORITNÍ OSA 2: Rozvoj podnikání a konkurenceschopnosti malých a středních podniků (MSP)</vt:lpstr>
      <vt:lpstr>PRIORITNÍ OSA 3: Účinné nakládání energií, rozvoj energetické infrastruktury a obnovitelných zdrojů energie, podpora zavádění nových technologií v oblasti nakládání s energií a druhotných surovin  </vt:lpstr>
      <vt:lpstr>PRIORITNÍ OSA 4: Rozvoj vysokorychlostních přístupových sítí k internetu a informačních a komunikačních technologií </vt:lpstr>
      <vt:lpstr>Přehled prvních výzev OP PIK  - červen 2015  </vt:lpstr>
      <vt:lpstr>JAK BUDEME ŽÁDOSTI PODÁVAT ??? Jednotný monitorovací systém pro všechny OP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</dc:title>
  <dc:creator>Uživatel systému Windows</dc:creator>
  <cp:lastModifiedBy>User</cp:lastModifiedBy>
  <cp:revision>136</cp:revision>
  <cp:lastPrinted>2014-10-15T13:13:20Z</cp:lastPrinted>
  <dcterms:created xsi:type="dcterms:W3CDTF">2013-11-09T21:04:23Z</dcterms:created>
  <dcterms:modified xsi:type="dcterms:W3CDTF">2015-05-25T18:59:40Z</dcterms:modified>
</cp:coreProperties>
</file>